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xml" ContentType="application/vnd.openxmlformats-officedocument.drawingml.char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charts/chart2.xml" ContentType="application/vnd.openxmlformats-officedocument.drawingml.chart+xml"/>
  <Override PartName="/ppt/notesSlides/notesSlide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charts/chart3.xml" ContentType="application/vnd.openxmlformats-officedocument.drawingml.chart+xml"/>
  <Override PartName="/ppt/tags/tag8.xml" ContentType="application/vnd.openxmlformats-officedocument.presentationml.tags+xml"/>
  <Override PartName="/ppt/tags/tag9.xml" ContentType="application/vnd.openxmlformats-officedocument.presentationml.tags+xml"/>
  <Override PartName="/ppt/charts/chart4.xml" ContentType="application/vnd.openxmlformats-officedocument.drawingml.chart+xml"/>
  <Override PartName="/ppt/notesSlides/notesSlide4.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charts/chart5.xml" ContentType="application/vnd.openxmlformats-officedocument.drawingml.chart+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charts/chart6.xml" ContentType="application/vnd.openxmlformats-officedocument.drawingml.chart+xml"/>
  <Override PartName="/ppt/notesSlides/notesSlide5.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6.xml" ContentType="application/vnd.openxmlformats-officedocument.presentationml.notesSlide+xml"/>
  <Override PartName="/ppt/charts/chart7.xml" ContentType="application/vnd.openxmlformats-officedocument.drawingml.chart+xml"/>
  <Override PartName="/ppt/notesSlides/notesSlide7.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charts/chart8.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charts/chart9.xml" ContentType="application/vnd.openxmlformats-officedocument.drawingml.chart+xml"/>
  <Override PartName="/ppt/notesSlides/notesSlide10.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11.xml" ContentType="application/vnd.openxmlformats-officedocument.presentationml.notesSlide+xml"/>
  <Override PartName="/ppt/charts/chart10.xml" ContentType="application/vnd.openxmlformats-officedocument.drawingml.chart+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charts/chart11.xml" ContentType="application/vnd.openxmlformats-officedocument.drawingml.chart+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charts/chart12.xml" ContentType="application/vnd.openxmlformats-officedocument.drawingml.chart+xml"/>
  <Override PartName="/ppt/tags/tag33.xml" ContentType="application/vnd.openxmlformats-officedocument.presentationml.tags+xml"/>
  <Override PartName="/ppt/tags/tag34.xml" ContentType="application/vnd.openxmlformats-officedocument.presentationml.tags+xml"/>
  <Override PartName="/ppt/charts/chart13.xml" ContentType="application/vnd.openxmlformats-officedocument.drawingml.chart+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charts/chart14.xml" ContentType="application/vnd.openxmlformats-officedocument.drawingml.chart+xml"/>
  <Override PartName="/ppt/notesSlides/notesSlide13.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charts/chart15.xml" ContentType="application/vnd.openxmlformats-officedocument.drawingml.chart+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charts/chart16.xml" ContentType="application/vnd.openxmlformats-officedocument.drawingml.chart+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charts/chart17.xml" ContentType="application/vnd.openxmlformats-officedocument.drawingml.chart+xml"/>
  <Override PartName="/ppt/notesSlides/notesSlide14.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charts/chart18.xml" ContentType="application/vnd.openxmlformats-officedocument.drawingml.chart+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charts/chart19.xml" ContentType="application/vnd.openxmlformats-officedocument.drawingml.chart+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notesSlides/notesSlide15.xml" ContentType="application/vnd.openxmlformats-officedocument.presentationml.notesSlide+xml"/>
  <Override PartName="/ppt/charts/chart20.xml" ContentType="application/vnd.openxmlformats-officedocument.drawingml.chart+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notesSlides/notesSlide16.xml" ContentType="application/vnd.openxmlformats-officedocument.presentationml.notesSlide+xml"/>
  <Override PartName="/ppt/charts/chart21.xml" ContentType="application/vnd.openxmlformats-officedocument.drawingml.chart+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charts/chart22.xml" ContentType="application/vnd.openxmlformats-officedocument.drawingml.chart+xml"/>
  <Override PartName="/ppt/tags/tag62.xml" ContentType="application/vnd.openxmlformats-officedocument.presentationml.tags+xml"/>
  <Override PartName="/ppt/tags/tag63.xml" ContentType="application/vnd.openxmlformats-officedocument.presentationml.tags+xml"/>
  <Override PartName="/ppt/charts/chart23.xml" ContentType="application/vnd.openxmlformats-officedocument.drawingml.chart+xml"/>
  <Override PartName="/ppt/tags/tag64.xml" ContentType="application/vnd.openxmlformats-officedocument.presentationml.tags+xml"/>
  <Override PartName="/ppt/tags/tag65.xml" ContentType="application/vnd.openxmlformats-officedocument.presentationml.tags+xml"/>
  <Override PartName="/ppt/charts/chart24.xml" ContentType="application/vnd.openxmlformats-officedocument.drawingml.chart+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charts/chart25.xml" ContentType="application/vnd.openxmlformats-officedocument.drawingml.chart+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charts/chart26.xml" ContentType="application/vnd.openxmlformats-officedocument.drawingml.chart+xml"/>
  <Override PartName="/ppt/notesSlides/notesSlide1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charts/chart27.xml" ContentType="application/vnd.openxmlformats-officedocument.drawingml.chart+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charts/chart28.xml" ContentType="application/vnd.openxmlformats-officedocument.drawingml.chart+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notesSlides/notesSlide18.xml" ContentType="application/vnd.openxmlformats-officedocument.presentationml.notesSlide+xml"/>
  <Override PartName="/ppt/charts/chart29.xml" ContentType="application/vnd.openxmlformats-officedocument.drawingml.chart+xml"/>
  <Override PartName="/ppt/notesSlides/notesSlide19.xml" ContentType="application/vnd.openxmlformats-officedocument.presentationml.notesSlide+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charts/chart30.xml" ContentType="application/vnd.openxmlformats-officedocument.drawingml.chart+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charts/chart31.xml" ContentType="application/vnd.openxmlformats-officedocument.drawingml.chart+xml"/>
  <Override PartName="/ppt/notesSlides/notesSlide2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88.xml" ContentType="application/vnd.openxmlformats-officedocument.presentationml.tags+xml"/>
  <Override PartName="/ppt/tags/tag89.xml" ContentType="application/vnd.openxmlformats-officedocument.presentationml.tags+xml"/>
  <Override PartName="/ppt/charts/chart32.xml" ContentType="application/vnd.openxmlformats-officedocument.drawingml.chart+xml"/>
  <Override PartName="/ppt/notesSlides/notesSlide23.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charts/chart33.xml" ContentType="application/vnd.openxmlformats-officedocument.drawingml.chart+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charts/chart34.xml" ContentType="application/vnd.openxmlformats-officedocument.drawingml.chart+xml"/>
  <Override PartName="/ppt/tags/tag95.xml" ContentType="application/vnd.openxmlformats-officedocument.presentationml.tags+xml"/>
  <Override PartName="/ppt/tags/tag96.xml" ContentType="application/vnd.openxmlformats-officedocument.presentationml.tags+xml"/>
  <Override PartName="/ppt/charts/chart35.xml" ContentType="application/vnd.openxmlformats-officedocument.drawingml.chart+xml"/>
  <Override PartName="/ppt/tags/tag97.xml" ContentType="application/vnd.openxmlformats-officedocument.presentationml.tags+xml"/>
  <Override PartName="/ppt/tags/tag98.xml" ContentType="application/vnd.openxmlformats-officedocument.presentationml.tags+xml"/>
  <Override PartName="/ppt/charts/chart36.xml" ContentType="application/vnd.openxmlformats-officedocument.drawingml.chart+xml"/>
  <Override PartName="/ppt/tags/tag99.xml" ContentType="application/vnd.openxmlformats-officedocument.presentationml.tags+xml"/>
  <Override PartName="/ppt/tags/tag100.xml" ContentType="application/vnd.openxmlformats-officedocument.presentationml.tags+xml"/>
  <Override PartName="/ppt/charts/chart37.xml" ContentType="application/vnd.openxmlformats-officedocument.drawingml.chart+xml"/>
  <Override PartName="/ppt/tags/tag101.xml" ContentType="application/vnd.openxmlformats-officedocument.presentationml.tags+xml"/>
  <Override PartName="/ppt/tags/tag102.xml" ContentType="application/vnd.openxmlformats-officedocument.presentationml.tags+xml"/>
  <Override PartName="/ppt/notesSlides/notesSlide26.xml" ContentType="application/vnd.openxmlformats-officedocument.presentationml.notesSlide+xml"/>
  <Override PartName="/ppt/charts/chart38.xml" ContentType="application/vnd.openxmlformats-officedocument.drawingml.chart+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charts/chart39.xml" ContentType="application/vnd.openxmlformats-officedocument.drawingml.chart+xml"/>
  <Override PartName="/ppt/tags/tag106.xml" ContentType="application/vnd.openxmlformats-officedocument.presentationml.tags+xml"/>
  <Override PartName="/ppt/tags/tag107.xml" ContentType="application/vnd.openxmlformats-officedocument.presentationml.tags+xml"/>
  <Override PartName="/ppt/charts/chart40.xml" ContentType="application/vnd.openxmlformats-officedocument.drawingml.chart+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charts/chart41.xml" ContentType="application/vnd.openxmlformats-officedocument.drawingml.chart+xml"/>
  <Override PartName="/ppt/notesSlides/notesSlide27.xml" ContentType="application/vnd.openxmlformats-officedocument.presentationml.notesSlide+xml"/>
  <Override PartName="/ppt/tags/tag111.xml" ContentType="application/vnd.openxmlformats-officedocument.presentationml.tags+xml"/>
  <Override PartName="/ppt/tags/tag112.xml" ContentType="application/vnd.openxmlformats-officedocument.presentationml.tags+xml"/>
  <Override PartName="/ppt/charts/chart42.xml" ContentType="application/vnd.openxmlformats-officedocument.drawingml.chart+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charts/chart43.xml" ContentType="application/vnd.openxmlformats-officedocument.drawingml.chart+xml"/>
  <Override PartName="/ppt/tags/tag116.xml" ContentType="application/vnd.openxmlformats-officedocument.presentationml.tags+xml"/>
  <Override PartName="/ppt/tags/tag117.xml" ContentType="application/vnd.openxmlformats-officedocument.presentationml.tags+xml"/>
  <Override PartName="/ppt/charts/chart44.xml" ContentType="application/vnd.openxmlformats-officedocument.drawingml.chart+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charts/chart45.xml" ContentType="application/vnd.openxmlformats-officedocument.drawingml.chart+xml"/>
  <Override PartName="/ppt/tags/tag121.xml" ContentType="application/vnd.openxmlformats-officedocument.presentationml.tags+xml"/>
  <Override PartName="/ppt/tags/tag122.xml" ContentType="application/vnd.openxmlformats-officedocument.presentationml.tags+xml"/>
  <Override PartName="/ppt/charts/chart46.xml" ContentType="application/vnd.openxmlformats-officedocument.drawingml.chart+xml"/>
  <Override PartName="/ppt/tags/tag123.xml" ContentType="application/vnd.openxmlformats-officedocument.presentationml.tags+xml"/>
  <Override PartName="/ppt/tags/tag124.xml" ContentType="application/vnd.openxmlformats-officedocument.presentationml.tags+xml"/>
  <Override PartName="/ppt/charts/chart47.xml" ContentType="application/vnd.openxmlformats-officedocument.drawingml.chart+xml"/>
  <Override PartName="/ppt/tags/tag125.xml" ContentType="application/vnd.openxmlformats-officedocument.presentationml.tags+xml"/>
  <Override PartName="/ppt/tags/tag126.xml" ContentType="application/vnd.openxmlformats-officedocument.presentationml.tags+xml"/>
  <Override PartName="/ppt/charts/chart48.xml" ContentType="application/vnd.openxmlformats-officedocument.drawingml.chart+xml"/>
  <Override PartName="/ppt/tags/tag127.xml" ContentType="application/vnd.openxmlformats-officedocument.presentationml.tags+xml"/>
  <Override PartName="/ppt/tags/tag128.xml" ContentType="application/vnd.openxmlformats-officedocument.presentationml.tags+xml"/>
  <Override PartName="/ppt/charts/chart49.xml" ContentType="application/vnd.openxmlformats-officedocument.drawingml.chart+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charts/chart50.xml" ContentType="application/vnd.openxmlformats-officedocument.drawingml.chart+xml"/>
  <Override PartName="/ppt/notesSlides/notesSlide28.xml" ContentType="application/vnd.openxmlformats-officedocument.presentationml.notesSlide+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charts/chart51.xml" ContentType="application/vnd.openxmlformats-officedocument.drawingml.chart+xml"/>
  <Override PartName="/ppt/tags/tag135.xml" ContentType="application/vnd.openxmlformats-officedocument.presentationml.tags+xml"/>
  <Override PartName="/ppt/tags/tag136.xml" ContentType="application/vnd.openxmlformats-officedocument.presentationml.tags+xml"/>
  <Override PartName="/ppt/charts/chart52.xml" ContentType="application/vnd.openxmlformats-officedocument.drawingml.chart+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charts/chart53.xml" ContentType="application/vnd.openxmlformats-officedocument.drawingml.chart+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charts/chart54.xml" ContentType="application/vnd.openxmlformats-officedocument.drawingml.chart+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charts/chart55.xml" ContentType="application/vnd.openxmlformats-officedocument.drawingml.chart+xml"/>
  <Override PartName="/ppt/notesSlides/notesSlide29.xml" ContentType="application/vnd.openxmlformats-officedocument.presentationml.notesSlide+xml"/>
  <Override PartName="/ppt/tags/tag146.xml" ContentType="application/vnd.openxmlformats-officedocument.presentationml.tags+xml"/>
  <Override PartName="/ppt/notesSlides/notesSlide30.xml" ContentType="application/vnd.openxmlformats-officedocument.presentationml.notesSlide+xml"/>
  <Override PartName="/ppt/tags/tag147.xml" ContentType="application/vnd.openxmlformats-officedocument.presentationml.tags+xml"/>
  <Override PartName="/ppt/tags/tag148.xml" ContentType="application/vnd.openxmlformats-officedocument.presentationml.tags+xml"/>
  <Override PartName="/ppt/charts/chart56.xml" ContentType="application/vnd.openxmlformats-officedocument.drawingml.chart+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charts/chart57.xml" ContentType="application/vnd.openxmlformats-officedocument.drawingml.chart+xml"/>
  <Override PartName="/ppt/tags/tag152.xml" ContentType="application/vnd.openxmlformats-officedocument.presentationml.tags+xml"/>
  <Override PartName="/ppt/tags/tag153.xml" ContentType="application/vnd.openxmlformats-officedocument.presentationml.tags+xml"/>
  <Override PartName="/ppt/charts/chart58.xml" ContentType="application/vnd.openxmlformats-officedocument.drawingml.chart+xml"/>
  <Override PartName="/ppt/notesSlides/notesSlide31.xml" ContentType="application/vnd.openxmlformats-officedocument.presentationml.notesSlide+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charts/chart59.xml" ContentType="application/vnd.openxmlformats-officedocument.drawingml.chart+xml"/>
  <Override PartName="/ppt/notesSlides/notesSlide3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3.xml" ContentType="application/vnd.openxmlformats-officedocument.presentationml.notesSlide+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notesSlides/notesSlide34.xml" ContentType="application/vnd.openxmlformats-officedocument.presentationml.notesSlide+xml"/>
  <Override PartName="/ppt/charts/chart60.xml" ContentType="application/vnd.openxmlformats-officedocument.drawingml.chart+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notesSlides/notesSlide35.xml" ContentType="application/vnd.openxmlformats-officedocument.presentationml.notesSlide+xml"/>
  <Override PartName="/ppt/charts/chart61.xml" ContentType="application/vnd.openxmlformats-officedocument.drawingml.chart+xml"/>
  <Override PartName="/ppt/tags/tag163.xml" ContentType="application/vnd.openxmlformats-officedocument.presentationml.tags+xml"/>
  <Override PartName="/ppt/tags/tag164.xml" ContentType="application/vnd.openxmlformats-officedocument.presentationml.tags+xml"/>
  <Override PartName="/ppt/charts/chart62.xml" ContentType="application/vnd.openxmlformats-officedocument.drawingml.chart+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notesSlides/notesSlide36.xml" ContentType="application/vnd.openxmlformats-officedocument.presentationml.notesSlide+xml"/>
  <Override PartName="/ppt/charts/chart63.xml" ContentType="application/vnd.openxmlformats-officedocument.drawingml.chart+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notesSlides/notesSlide37.xml" ContentType="application/vnd.openxmlformats-officedocument.presentationml.notesSlide+xml"/>
  <Override PartName="/ppt/charts/chart64.xml" ContentType="application/vnd.openxmlformats-officedocument.drawingml.chart+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charts/chart65.xml" ContentType="application/vnd.openxmlformats-officedocument.drawingml.chart+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charts/chart66.xml" ContentType="application/vnd.openxmlformats-officedocument.drawingml.chart+xml"/>
  <Override PartName="/ppt/tags/tag177.xml" ContentType="application/vnd.openxmlformats-officedocument.presentationml.tags+xml"/>
  <Override PartName="/ppt/tags/tag178.xml" ContentType="application/vnd.openxmlformats-officedocument.presentationml.tags+xml"/>
  <Override PartName="/ppt/charts/chart67.xml" ContentType="application/vnd.openxmlformats-officedocument.drawingml.chart+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6"/>
  </p:notesMasterIdLst>
  <p:sldIdLst>
    <p:sldId id="256" r:id="rId2"/>
    <p:sldId id="401" r:id="rId3"/>
    <p:sldId id="348" r:id="rId4"/>
    <p:sldId id="356" r:id="rId5"/>
    <p:sldId id="347" r:id="rId6"/>
    <p:sldId id="351" r:id="rId7"/>
    <p:sldId id="396" r:id="rId8"/>
    <p:sldId id="352" r:id="rId9"/>
    <p:sldId id="349" r:id="rId10"/>
    <p:sldId id="359" r:id="rId11"/>
    <p:sldId id="350" r:id="rId12"/>
    <p:sldId id="357" r:id="rId13"/>
    <p:sldId id="353" r:id="rId14"/>
    <p:sldId id="385" r:id="rId15"/>
    <p:sldId id="384" r:id="rId16"/>
    <p:sldId id="355" r:id="rId17"/>
    <p:sldId id="358" r:id="rId18"/>
    <p:sldId id="360" r:id="rId19"/>
    <p:sldId id="361" r:id="rId20"/>
    <p:sldId id="362" r:id="rId21"/>
    <p:sldId id="346" r:id="rId22"/>
    <p:sldId id="363" r:id="rId23"/>
    <p:sldId id="398" r:id="rId24"/>
    <p:sldId id="397" r:id="rId25"/>
    <p:sldId id="364" r:id="rId26"/>
    <p:sldId id="365" r:id="rId27"/>
    <p:sldId id="366" r:id="rId28"/>
    <p:sldId id="367" r:id="rId29"/>
    <p:sldId id="368" r:id="rId30"/>
    <p:sldId id="369" r:id="rId31"/>
    <p:sldId id="370" r:id="rId32"/>
    <p:sldId id="372" r:id="rId33"/>
    <p:sldId id="371" r:id="rId34"/>
    <p:sldId id="373" r:id="rId35"/>
    <p:sldId id="374" r:id="rId36"/>
    <p:sldId id="375" r:id="rId37"/>
    <p:sldId id="376" r:id="rId38"/>
    <p:sldId id="377" r:id="rId39"/>
    <p:sldId id="378" r:id="rId40"/>
    <p:sldId id="379" r:id="rId41"/>
    <p:sldId id="380" r:id="rId42"/>
    <p:sldId id="354" r:id="rId43"/>
    <p:sldId id="381" r:id="rId44"/>
    <p:sldId id="389" r:id="rId45"/>
    <p:sldId id="382" r:id="rId46"/>
    <p:sldId id="388" r:id="rId47"/>
    <p:sldId id="387" r:id="rId48"/>
    <p:sldId id="390" r:id="rId49"/>
    <p:sldId id="386" r:id="rId50"/>
    <p:sldId id="383" r:id="rId51"/>
    <p:sldId id="391" r:id="rId52"/>
    <p:sldId id="392" r:id="rId53"/>
    <p:sldId id="393" r:id="rId54"/>
    <p:sldId id="395" r:id="rId55"/>
    <p:sldId id="394" r:id="rId56"/>
    <p:sldId id="399" r:id="rId57"/>
    <p:sldId id="400" r:id="rId58"/>
    <p:sldId id="402" r:id="rId59"/>
    <p:sldId id="403" r:id="rId60"/>
    <p:sldId id="404" r:id="rId61"/>
    <p:sldId id="405" r:id="rId62"/>
    <p:sldId id="406" r:id="rId63"/>
    <p:sldId id="407" r:id="rId64"/>
    <p:sldId id="408" r:id="rId65"/>
    <p:sldId id="409" r:id="rId66"/>
    <p:sldId id="410" r:id="rId67"/>
    <p:sldId id="411" r:id="rId68"/>
    <p:sldId id="412" r:id="rId69"/>
    <p:sldId id="413" r:id="rId70"/>
    <p:sldId id="414" r:id="rId71"/>
    <p:sldId id="415" r:id="rId72"/>
    <p:sldId id="416" r:id="rId73"/>
    <p:sldId id="417" r:id="rId74"/>
    <p:sldId id="418" r:id="rId75"/>
    <p:sldId id="419" r:id="rId76"/>
    <p:sldId id="420" r:id="rId77"/>
    <p:sldId id="421" r:id="rId78"/>
    <p:sldId id="422" r:id="rId79"/>
    <p:sldId id="423" r:id="rId80"/>
    <p:sldId id="424" r:id="rId81"/>
    <p:sldId id="425" r:id="rId82"/>
    <p:sldId id="426" r:id="rId83"/>
    <p:sldId id="427" r:id="rId84"/>
    <p:sldId id="428" r:id="rId85"/>
    <p:sldId id="429" r:id="rId86"/>
    <p:sldId id="430" r:id="rId87"/>
    <p:sldId id="431" r:id="rId88"/>
    <p:sldId id="432" r:id="rId89"/>
    <p:sldId id="433" r:id="rId90"/>
    <p:sldId id="434" r:id="rId91"/>
    <p:sldId id="435" r:id="rId92"/>
    <p:sldId id="436" r:id="rId93"/>
    <p:sldId id="437" r:id="rId94"/>
    <p:sldId id="438" r:id="rId95"/>
    <p:sldId id="439" r:id="rId96"/>
    <p:sldId id="440" r:id="rId97"/>
    <p:sldId id="442" r:id="rId98"/>
    <p:sldId id="443" r:id="rId99"/>
    <p:sldId id="444" r:id="rId100"/>
    <p:sldId id="445" r:id="rId101"/>
    <p:sldId id="446" r:id="rId102"/>
    <p:sldId id="447" r:id="rId103"/>
    <p:sldId id="448" r:id="rId104"/>
    <p:sldId id="449" r:id="rId105"/>
  </p:sldIdLst>
  <p:sldSz cx="9144000" cy="6858000" type="screen4x3"/>
  <p:notesSz cx="6858000" cy="9144000"/>
  <p:custDataLst>
    <p:tags r:id="rId107"/>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DC41"/>
    <a:srgbClr val="324A63"/>
    <a:srgbClr val="8282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596" autoAdjust="0"/>
    <p:restoredTop sz="76131" autoAdjust="0"/>
  </p:normalViewPr>
  <p:slideViewPr>
    <p:cSldViewPr snapToGrid="0" snapToObjects="1">
      <p:cViewPr varScale="1">
        <p:scale>
          <a:sx n="76" d="100"/>
          <a:sy n="76" d="100"/>
        </p:scale>
        <p:origin x="1848" y="20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notesMaster" Target="notesMasters/notesMaster1.xml"/><Relationship Id="rId107" Type="http://schemas.openxmlformats.org/officeDocument/2006/relationships/tags" Target="tags/tag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8" Type="http://schemas.openxmlformats.org/officeDocument/2006/relationships/presProps" Target="presProps.xml"/><Relationship Id="rId109"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10" Type="http://schemas.openxmlformats.org/officeDocument/2006/relationships/theme" Target="theme/theme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11"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slide" Target="slides/slide99.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rAngAx val="0"/>
    </c:view3D>
    <c:floor>
      <c:thickness val="0"/>
    </c:floor>
    <c:sideWall>
      <c:thickness val="0"/>
    </c:sideWall>
    <c:backWall>
      <c:thickness val="0"/>
    </c:backWall>
    <c:plotArea>
      <c:layout/>
      <c:bar3DChart>
        <c:barDir val="col"/>
        <c:grouping val="standard"/>
        <c:varyColors val="0"/>
        <c:ser>
          <c:idx val="0"/>
          <c:order val="0"/>
          <c:tx>
            <c:strRef>
              <c:f>Sheet1!$B$1</c:f>
              <c:strCache>
                <c:ptCount val="1"/>
                <c:pt idx="0">
                  <c:v>Series 1</c:v>
                </c:pt>
              </c:strCache>
            </c:strRef>
          </c:tx>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150"/>
        <c:shape val="box"/>
        <c:axId val="-2133351840"/>
        <c:axId val="-2002636800"/>
        <c:axId val="-2048793248"/>
      </c:bar3DChart>
      <c:catAx>
        <c:axId val="-2133351840"/>
        <c:scaling>
          <c:orientation val="minMax"/>
        </c:scaling>
        <c:delete val="0"/>
        <c:axPos val="b"/>
        <c:numFmt formatCode="General" sourceLinked="1"/>
        <c:majorTickMark val="out"/>
        <c:minorTickMark val="none"/>
        <c:tickLblPos val="nextTo"/>
        <c:crossAx val="-2002636800"/>
        <c:crosses val="autoZero"/>
        <c:auto val="1"/>
        <c:lblAlgn val="ctr"/>
        <c:lblOffset val="100"/>
        <c:noMultiLvlLbl val="0"/>
      </c:catAx>
      <c:valAx>
        <c:axId val="-2002636800"/>
        <c:scaling>
          <c:orientation val="minMax"/>
        </c:scaling>
        <c:delete val="0"/>
        <c:axPos val="l"/>
        <c:majorGridlines/>
        <c:numFmt formatCode="General" sourceLinked="1"/>
        <c:majorTickMark val="out"/>
        <c:minorTickMark val="none"/>
        <c:tickLblPos val="nextTo"/>
        <c:crossAx val="-2133351840"/>
        <c:crosses val="autoZero"/>
        <c:crossBetween val="between"/>
      </c:valAx>
      <c:serAx>
        <c:axId val="-2048793248"/>
        <c:scaling>
          <c:orientation val="minMax"/>
        </c:scaling>
        <c:delete val="0"/>
        <c:axPos val="b"/>
        <c:majorTickMark val="out"/>
        <c:minorTickMark val="none"/>
        <c:tickLblPos val="nextTo"/>
        <c:crossAx val="-2002636800"/>
        <c:crosses val="autoZero"/>
      </c:serAx>
    </c:plotArea>
    <c:legend>
      <c:legendPos val="r"/>
      <c:overlay val="0"/>
    </c:legend>
    <c:plotVisOnly val="1"/>
    <c:dispBlanksAs val="gap"/>
    <c:showDLblsOverMax val="0"/>
  </c:chart>
  <c:txPr>
    <a:bodyPr/>
    <a:lstStyle/>
    <a:p>
      <a:pPr>
        <a:defRPr sz="1800"/>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Initialize the process control block</c:v>
                </c:pt>
                <c:pt idx="1">
                  <c:v>Allocate space</c:v>
                </c:pt>
                <c:pt idx="2">
                  <c:v>Assign a unique process ID</c:v>
                </c:pt>
                <c:pt idx="3">
                  <c:v>Set linkages</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2003524592"/>
        <c:axId val="-2005155984"/>
        <c:axId val="0"/>
      </c:bar3DChart>
      <c:catAx>
        <c:axId val="-2003524592"/>
        <c:scaling>
          <c:orientation val="minMax"/>
        </c:scaling>
        <c:delete val="0"/>
        <c:axPos val="b"/>
        <c:numFmt formatCode="General" sourceLinked="1"/>
        <c:majorTickMark val="out"/>
        <c:minorTickMark val="none"/>
        <c:tickLblPos val="nextTo"/>
        <c:spPr>
          <a:ln w="6350">
            <a:noFill/>
          </a:ln>
        </c:spPr>
        <c:crossAx val="-2005155984"/>
        <c:crosses val="autoZero"/>
        <c:auto val="1"/>
        <c:lblAlgn val="ctr"/>
        <c:lblOffset val="100"/>
        <c:noMultiLvlLbl val="0"/>
      </c:catAx>
      <c:valAx>
        <c:axId val="-2005155984"/>
        <c:scaling>
          <c:orientation val="minMax"/>
          <c:min val="0.0"/>
        </c:scaling>
        <c:delete val="0"/>
        <c:axPos val="l"/>
        <c:numFmt formatCode="0%" sourceLinked="1"/>
        <c:majorTickMark val="out"/>
        <c:minorTickMark val="none"/>
        <c:tickLblPos val="none"/>
        <c:spPr>
          <a:ln w="6350">
            <a:noFill/>
          </a:ln>
        </c:spPr>
        <c:crossAx val="-200352459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System</c:v>
                </c:pt>
                <c:pt idx="1">
                  <c:v>Privileged</c:v>
                </c:pt>
                <c:pt idx="2">
                  <c:v>User</c:v>
                </c:pt>
                <c:pt idx="3">
                  <c:v>Kernel</c:v>
                </c:pt>
                <c:pt idx="4">
                  <c:v>Private</c:v>
                </c:pt>
              </c:strCache>
            </c:strRef>
          </c:cat>
          <c:val>
            <c:numRef>
              <c:f>Sheet1!$B$1:$B$5</c:f>
              <c:numCache>
                <c:formatCode>0%</c:formatCode>
                <c:ptCount val="5"/>
                <c:pt idx="0">
                  <c:v>0.2</c:v>
                </c:pt>
                <c:pt idx="1">
                  <c:v>0.2</c:v>
                </c:pt>
                <c:pt idx="2">
                  <c:v>0.2</c:v>
                </c:pt>
                <c:pt idx="3">
                  <c:v>0.2</c:v>
                </c:pt>
                <c:pt idx="4">
                  <c:v>0.2</c:v>
                </c:pt>
              </c:numCache>
            </c:numRef>
          </c:val>
        </c:ser>
        <c:dLbls>
          <c:showLegendKey val="0"/>
          <c:showVal val="0"/>
          <c:showCatName val="0"/>
          <c:showSerName val="0"/>
          <c:showPercent val="0"/>
          <c:showBubbleSize val="0"/>
        </c:dLbls>
        <c:gapWidth val="150"/>
        <c:shape val="cylinder"/>
        <c:axId val="1770145952"/>
        <c:axId val="1770071856"/>
        <c:axId val="0"/>
      </c:bar3DChart>
      <c:catAx>
        <c:axId val="1770145952"/>
        <c:scaling>
          <c:orientation val="minMax"/>
        </c:scaling>
        <c:delete val="0"/>
        <c:axPos val="b"/>
        <c:numFmt formatCode="General" sourceLinked="1"/>
        <c:majorTickMark val="out"/>
        <c:minorTickMark val="none"/>
        <c:tickLblPos val="nextTo"/>
        <c:spPr>
          <a:ln w="6350">
            <a:noFill/>
          </a:ln>
        </c:spPr>
        <c:crossAx val="1770071856"/>
        <c:crosses val="autoZero"/>
        <c:auto val="1"/>
        <c:lblAlgn val="ctr"/>
        <c:lblOffset val="100"/>
        <c:noMultiLvlLbl val="0"/>
      </c:catAx>
      <c:valAx>
        <c:axId val="1770071856"/>
        <c:scaling>
          <c:orientation val="minMax"/>
          <c:min val="0.0"/>
        </c:scaling>
        <c:delete val="0"/>
        <c:axPos val="l"/>
        <c:numFmt formatCode="0%" sourceLinked="1"/>
        <c:majorTickMark val="out"/>
        <c:minorTickMark val="none"/>
        <c:tickLblPos val="none"/>
        <c:spPr>
          <a:ln w="6350">
            <a:noFill/>
          </a:ln>
        </c:spPr>
        <c:crossAx val="177014595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A.</c:v>
                </c:pt>
                <c:pt idx="1">
                  <c:v>B.</c:v>
                </c:pt>
                <c:pt idx="2">
                  <c:v>C.</c:v>
                </c:pt>
                <c:pt idx="3">
                  <c:v>D.</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1770413056"/>
        <c:axId val="1770092832"/>
        <c:axId val="0"/>
      </c:bar3DChart>
      <c:catAx>
        <c:axId val="1770413056"/>
        <c:scaling>
          <c:orientation val="minMax"/>
        </c:scaling>
        <c:delete val="0"/>
        <c:axPos val="b"/>
        <c:numFmt formatCode="General" sourceLinked="1"/>
        <c:majorTickMark val="out"/>
        <c:minorTickMark val="none"/>
        <c:tickLblPos val="nextTo"/>
        <c:spPr>
          <a:ln w="6350">
            <a:noFill/>
          </a:ln>
        </c:spPr>
        <c:crossAx val="1770092832"/>
        <c:crosses val="autoZero"/>
        <c:auto val="1"/>
        <c:lblAlgn val="ctr"/>
        <c:lblOffset val="100"/>
        <c:noMultiLvlLbl val="0"/>
      </c:catAx>
      <c:valAx>
        <c:axId val="1770092832"/>
        <c:scaling>
          <c:orientation val="minMax"/>
          <c:min val="0.0"/>
        </c:scaling>
        <c:delete val="0"/>
        <c:axPos val="l"/>
        <c:numFmt formatCode="0%" sourceLinked="1"/>
        <c:majorTickMark val="out"/>
        <c:minorTickMark val="none"/>
        <c:tickLblPos val="none"/>
        <c:spPr>
          <a:ln w="6350">
            <a:noFill/>
          </a:ln>
        </c:spPr>
        <c:crossAx val="177041305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1770139728"/>
        <c:axId val="1770135984"/>
        <c:axId val="0"/>
      </c:bar3DChart>
      <c:catAx>
        <c:axId val="1770139728"/>
        <c:scaling>
          <c:orientation val="minMax"/>
        </c:scaling>
        <c:delete val="0"/>
        <c:axPos val="b"/>
        <c:numFmt formatCode="General" sourceLinked="1"/>
        <c:majorTickMark val="out"/>
        <c:minorTickMark val="none"/>
        <c:tickLblPos val="nextTo"/>
        <c:spPr>
          <a:ln w="6350">
            <a:noFill/>
          </a:ln>
        </c:spPr>
        <c:crossAx val="1770135984"/>
        <c:crosses val="autoZero"/>
        <c:auto val="1"/>
        <c:lblAlgn val="ctr"/>
        <c:lblOffset val="100"/>
        <c:noMultiLvlLbl val="0"/>
      </c:catAx>
      <c:valAx>
        <c:axId val="1770135984"/>
        <c:scaling>
          <c:orientation val="minMax"/>
          <c:min val="0.0"/>
        </c:scaling>
        <c:delete val="0"/>
        <c:axPos val="l"/>
        <c:numFmt formatCode="0%" sourceLinked="1"/>
        <c:majorTickMark val="out"/>
        <c:minorTickMark val="none"/>
        <c:tickLblPos val="none"/>
        <c:spPr>
          <a:ln w="6350">
            <a:noFill/>
          </a:ln>
        </c:spPr>
        <c:crossAx val="177013972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Round robin scheduling</c:v>
                </c:pt>
                <c:pt idx="1">
                  <c:v>First in First out scheduling</c:v>
                </c:pt>
                <c:pt idx="2">
                  <c:v>Prioritization</c:v>
                </c:pt>
                <c:pt idx="3">
                  <c:v>Spin locks</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1770221968"/>
        <c:axId val="1770224688"/>
        <c:axId val="0"/>
      </c:bar3DChart>
      <c:catAx>
        <c:axId val="1770221968"/>
        <c:scaling>
          <c:orientation val="minMax"/>
        </c:scaling>
        <c:delete val="0"/>
        <c:axPos val="b"/>
        <c:numFmt formatCode="General" sourceLinked="1"/>
        <c:majorTickMark val="out"/>
        <c:minorTickMark val="none"/>
        <c:tickLblPos val="nextTo"/>
        <c:spPr>
          <a:ln w="6350">
            <a:noFill/>
          </a:ln>
        </c:spPr>
        <c:crossAx val="1770224688"/>
        <c:crosses val="autoZero"/>
        <c:auto val="1"/>
        <c:lblAlgn val="ctr"/>
        <c:lblOffset val="100"/>
        <c:noMultiLvlLbl val="0"/>
      </c:catAx>
      <c:valAx>
        <c:axId val="1770224688"/>
        <c:scaling>
          <c:orientation val="minMax"/>
          <c:min val="0.0"/>
        </c:scaling>
        <c:delete val="0"/>
        <c:axPos val="l"/>
        <c:numFmt formatCode="0%" sourceLinked="1"/>
        <c:majorTickMark val="out"/>
        <c:minorTickMark val="none"/>
        <c:tickLblPos val="none"/>
        <c:spPr>
          <a:ln w="6350">
            <a:noFill/>
          </a:ln>
        </c:spPr>
        <c:crossAx val="177022196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33%</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Sheet1!$A$1:$A$3</c:f>
              <c:strCache>
                <c:ptCount val="3"/>
                <c:pt idx="0">
                  <c:v>Separate Kernel</c:v>
                </c:pt>
                <c:pt idx="1">
                  <c:v>Within User Processes</c:v>
                </c:pt>
                <c:pt idx="2">
                  <c:v>Separate Processes</c:v>
                </c:pt>
              </c:strCache>
            </c:strRef>
          </c:cat>
          <c:val>
            <c:numRef>
              <c:f>Sheet1!$B$1:$B$3</c:f>
              <c:numCache>
                <c:formatCode>0%</c:formatCode>
                <c:ptCount val="3"/>
                <c:pt idx="0">
                  <c:v>0.33</c:v>
                </c:pt>
                <c:pt idx="1">
                  <c:v>0.33</c:v>
                </c:pt>
                <c:pt idx="2">
                  <c:v>0.33</c:v>
                </c:pt>
              </c:numCache>
            </c:numRef>
          </c:val>
        </c:ser>
        <c:dLbls>
          <c:showLegendKey val="0"/>
          <c:showVal val="0"/>
          <c:showCatName val="0"/>
          <c:showSerName val="0"/>
          <c:showPercent val="0"/>
          <c:showBubbleSize val="0"/>
        </c:dLbls>
        <c:gapWidth val="150"/>
        <c:shape val="cylinder"/>
        <c:axId val="-2131627936"/>
        <c:axId val="-2134880304"/>
        <c:axId val="0"/>
      </c:bar3DChart>
      <c:catAx>
        <c:axId val="-2131627936"/>
        <c:scaling>
          <c:orientation val="minMax"/>
        </c:scaling>
        <c:delete val="0"/>
        <c:axPos val="b"/>
        <c:numFmt formatCode="General" sourceLinked="1"/>
        <c:majorTickMark val="out"/>
        <c:minorTickMark val="none"/>
        <c:tickLblPos val="nextTo"/>
        <c:spPr>
          <a:ln w="6350">
            <a:noFill/>
          </a:ln>
        </c:spPr>
        <c:crossAx val="-2134880304"/>
        <c:crosses val="autoZero"/>
        <c:auto val="1"/>
        <c:lblAlgn val="ctr"/>
        <c:lblOffset val="100"/>
        <c:noMultiLvlLbl val="0"/>
      </c:catAx>
      <c:valAx>
        <c:axId val="-2134880304"/>
        <c:scaling>
          <c:orientation val="minMax"/>
          <c:min val="0.0"/>
        </c:scaling>
        <c:delete val="0"/>
        <c:axPos val="l"/>
        <c:numFmt formatCode="0%" sourceLinked="1"/>
        <c:majorTickMark val="out"/>
        <c:minorTickMark val="none"/>
        <c:tickLblPos val="none"/>
        <c:spPr>
          <a:ln w="6350">
            <a:noFill/>
          </a:ln>
        </c:spPr>
        <c:crossAx val="-213162793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1:1</c:v>
                </c:pt>
                <c:pt idx="1">
                  <c:v>1:M</c:v>
                </c:pt>
                <c:pt idx="2">
                  <c:v>M:1</c:v>
                </c:pt>
                <c:pt idx="3">
                  <c:v>M:N</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2133296432"/>
        <c:axId val="-2133711520"/>
        <c:axId val="0"/>
      </c:bar3DChart>
      <c:catAx>
        <c:axId val="-2133296432"/>
        <c:scaling>
          <c:orientation val="minMax"/>
        </c:scaling>
        <c:delete val="0"/>
        <c:axPos val="b"/>
        <c:numFmt formatCode="General" sourceLinked="1"/>
        <c:majorTickMark val="out"/>
        <c:minorTickMark val="none"/>
        <c:tickLblPos val="nextTo"/>
        <c:spPr>
          <a:ln w="6350">
            <a:noFill/>
          </a:ln>
        </c:spPr>
        <c:crossAx val="-2133711520"/>
        <c:crosses val="autoZero"/>
        <c:auto val="1"/>
        <c:lblAlgn val="ctr"/>
        <c:lblOffset val="100"/>
        <c:noMultiLvlLbl val="0"/>
      </c:catAx>
      <c:valAx>
        <c:axId val="-2133711520"/>
        <c:scaling>
          <c:orientation val="minMax"/>
          <c:min val="0.0"/>
        </c:scaling>
        <c:delete val="0"/>
        <c:axPos val="l"/>
        <c:numFmt formatCode="0%" sourceLinked="1"/>
        <c:majorTickMark val="out"/>
        <c:minorTickMark val="none"/>
        <c:tickLblPos val="none"/>
        <c:spPr>
          <a:ln w="6350">
            <a:noFill/>
          </a:ln>
        </c:spPr>
        <c:crossAx val="-213329643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Exit</c:v>
                </c:pt>
                <c:pt idx="1">
                  <c:v>Blocked</c:v>
                </c:pt>
                <c:pt idx="2">
                  <c:v>Running</c:v>
                </c:pt>
                <c:pt idx="3">
                  <c:v>Ready</c:v>
                </c:pt>
                <c:pt idx="4">
                  <c:v>New</c:v>
                </c:pt>
              </c:strCache>
            </c:strRef>
          </c:cat>
          <c:val>
            <c:numRef>
              <c:f>Sheet1!$B$1:$B$5</c:f>
              <c:numCache>
                <c:formatCode>0%</c:formatCode>
                <c:ptCount val="5"/>
                <c:pt idx="0">
                  <c:v>0.2</c:v>
                </c:pt>
                <c:pt idx="1">
                  <c:v>0.2</c:v>
                </c:pt>
                <c:pt idx="2">
                  <c:v>0.2</c:v>
                </c:pt>
                <c:pt idx="3">
                  <c:v>0.2</c:v>
                </c:pt>
                <c:pt idx="4">
                  <c:v>0.2</c:v>
                </c:pt>
              </c:numCache>
            </c:numRef>
          </c:val>
        </c:ser>
        <c:dLbls>
          <c:showLegendKey val="0"/>
          <c:showVal val="0"/>
          <c:showCatName val="0"/>
          <c:showSerName val="0"/>
          <c:showPercent val="0"/>
          <c:showBubbleSize val="0"/>
        </c:dLbls>
        <c:gapWidth val="150"/>
        <c:shape val="cylinder"/>
        <c:axId val="1771874896"/>
        <c:axId val="-2100778720"/>
        <c:axId val="0"/>
      </c:bar3DChart>
      <c:catAx>
        <c:axId val="1771874896"/>
        <c:scaling>
          <c:orientation val="minMax"/>
        </c:scaling>
        <c:delete val="0"/>
        <c:axPos val="b"/>
        <c:numFmt formatCode="General" sourceLinked="1"/>
        <c:majorTickMark val="out"/>
        <c:minorTickMark val="none"/>
        <c:tickLblPos val="nextTo"/>
        <c:spPr>
          <a:ln w="6350">
            <a:noFill/>
          </a:ln>
        </c:spPr>
        <c:crossAx val="-2100778720"/>
        <c:crosses val="autoZero"/>
        <c:auto val="1"/>
        <c:lblAlgn val="ctr"/>
        <c:lblOffset val="100"/>
        <c:noMultiLvlLbl val="0"/>
      </c:catAx>
      <c:valAx>
        <c:axId val="-2100778720"/>
        <c:scaling>
          <c:orientation val="minMax"/>
          <c:min val="0.0"/>
        </c:scaling>
        <c:delete val="0"/>
        <c:axPos val="l"/>
        <c:numFmt formatCode="0%" sourceLinked="1"/>
        <c:majorTickMark val="out"/>
        <c:minorTickMark val="none"/>
        <c:tickLblPos val="none"/>
        <c:spPr>
          <a:ln w="6350">
            <a:noFill/>
          </a:ln>
        </c:spPr>
        <c:crossAx val="177187489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A.</c:v>
                </c:pt>
                <c:pt idx="1">
                  <c:v>B.</c:v>
                </c:pt>
                <c:pt idx="2">
                  <c:v>C.</c:v>
                </c:pt>
                <c:pt idx="3">
                  <c:v>D.</c:v>
                </c:pt>
                <c:pt idx="4">
                  <c:v>E.</c:v>
                </c:pt>
              </c:strCache>
            </c:strRef>
          </c:cat>
          <c:val>
            <c:numRef>
              <c:f>Sheet1!$B$1:$B$5</c:f>
              <c:numCache>
                <c:formatCode>0%</c:formatCode>
                <c:ptCount val="5"/>
                <c:pt idx="0">
                  <c:v>0.2</c:v>
                </c:pt>
                <c:pt idx="1">
                  <c:v>0.2</c:v>
                </c:pt>
                <c:pt idx="2">
                  <c:v>0.2</c:v>
                </c:pt>
                <c:pt idx="3">
                  <c:v>0.2</c:v>
                </c:pt>
                <c:pt idx="4">
                  <c:v>0.2</c:v>
                </c:pt>
              </c:numCache>
            </c:numRef>
          </c:val>
        </c:ser>
        <c:dLbls>
          <c:showLegendKey val="0"/>
          <c:showVal val="0"/>
          <c:showCatName val="0"/>
          <c:showSerName val="0"/>
          <c:showPercent val="0"/>
          <c:showBubbleSize val="0"/>
        </c:dLbls>
        <c:gapWidth val="150"/>
        <c:shape val="cylinder"/>
        <c:axId val="-2053867952"/>
        <c:axId val="-2131154416"/>
        <c:axId val="0"/>
      </c:bar3DChart>
      <c:catAx>
        <c:axId val="-2053867952"/>
        <c:scaling>
          <c:orientation val="minMax"/>
        </c:scaling>
        <c:delete val="0"/>
        <c:axPos val="b"/>
        <c:numFmt formatCode="General" sourceLinked="1"/>
        <c:majorTickMark val="out"/>
        <c:minorTickMark val="none"/>
        <c:tickLblPos val="nextTo"/>
        <c:spPr>
          <a:ln w="6350">
            <a:noFill/>
          </a:ln>
        </c:spPr>
        <c:crossAx val="-2131154416"/>
        <c:crosses val="autoZero"/>
        <c:auto val="1"/>
        <c:lblAlgn val="ctr"/>
        <c:lblOffset val="100"/>
        <c:noMultiLvlLbl val="0"/>
      </c:catAx>
      <c:valAx>
        <c:axId val="-2131154416"/>
        <c:scaling>
          <c:orientation val="minMax"/>
          <c:min val="0.0"/>
        </c:scaling>
        <c:delete val="0"/>
        <c:axPos val="l"/>
        <c:numFmt formatCode="0%" sourceLinked="1"/>
        <c:majorTickMark val="out"/>
        <c:minorTickMark val="none"/>
        <c:tickLblPos val="none"/>
        <c:spPr>
          <a:ln w="6350">
            <a:noFill/>
          </a:ln>
        </c:spPr>
        <c:crossAx val="-205386795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33%</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Sheet1!$A$1:$A$3</c:f>
              <c:strCache>
                <c:ptCount val="3"/>
                <c:pt idx="0">
                  <c:v>Process</c:v>
                </c:pt>
                <c:pt idx="1">
                  <c:v>Thread</c:v>
                </c:pt>
                <c:pt idx="2">
                  <c:v>Fork</c:v>
                </c:pt>
              </c:strCache>
            </c:strRef>
          </c:cat>
          <c:val>
            <c:numRef>
              <c:f>Sheet1!$B$1:$B$3</c:f>
              <c:numCache>
                <c:formatCode>0%</c:formatCode>
                <c:ptCount val="3"/>
                <c:pt idx="0">
                  <c:v>0.33</c:v>
                </c:pt>
                <c:pt idx="1">
                  <c:v>0.33</c:v>
                </c:pt>
                <c:pt idx="2">
                  <c:v>0.33</c:v>
                </c:pt>
              </c:numCache>
            </c:numRef>
          </c:val>
        </c:ser>
        <c:dLbls>
          <c:showLegendKey val="0"/>
          <c:showVal val="0"/>
          <c:showCatName val="0"/>
          <c:showSerName val="0"/>
          <c:showPercent val="0"/>
          <c:showBubbleSize val="0"/>
        </c:dLbls>
        <c:gapWidth val="150"/>
        <c:shape val="cylinder"/>
        <c:axId val="-2047508176"/>
        <c:axId val="-2028046192"/>
        <c:axId val="0"/>
      </c:bar3DChart>
      <c:catAx>
        <c:axId val="-2047508176"/>
        <c:scaling>
          <c:orientation val="minMax"/>
        </c:scaling>
        <c:delete val="0"/>
        <c:axPos val="b"/>
        <c:numFmt formatCode="General" sourceLinked="1"/>
        <c:majorTickMark val="out"/>
        <c:minorTickMark val="none"/>
        <c:tickLblPos val="nextTo"/>
        <c:spPr>
          <a:ln w="6350">
            <a:noFill/>
          </a:ln>
        </c:spPr>
        <c:crossAx val="-2028046192"/>
        <c:crosses val="autoZero"/>
        <c:auto val="1"/>
        <c:lblAlgn val="ctr"/>
        <c:lblOffset val="100"/>
        <c:noMultiLvlLbl val="0"/>
      </c:catAx>
      <c:valAx>
        <c:axId val="-2028046192"/>
        <c:scaling>
          <c:orientation val="minMax"/>
          <c:min val="0.0"/>
        </c:scaling>
        <c:delete val="0"/>
        <c:axPos val="l"/>
        <c:numFmt formatCode="0%" sourceLinked="1"/>
        <c:majorTickMark val="out"/>
        <c:minorTickMark val="none"/>
        <c:tickLblPos val="none"/>
        <c:spPr>
          <a:ln w="6350">
            <a:noFill/>
          </a:ln>
        </c:spPr>
        <c:crossAx val="-204750817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A.</c:v>
                </c:pt>
                <c:pt idx="1">
                  <c:v>B.</c:v>
                </c:pt>
                <c:pt idx="2">
                  <c:v>C.</c:v>
                </c:pt>
                <c:pt idx="3">
                  <c:v>D.</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2135880672"/>
        <c:axId val="-2023303088"/>
        <c:axId val="0"/>
      </c:bar3DChart>
      <c:catAx>
        <c:axId val="-2135880672"/>
        <c:scaling>
          <c:orientation val="minMax"/>
        </c:scaling>
        <c:delete val="0"/>
        <c:axPos val="b"/>
        <c:numFmt formatCode="General" sourceLinked="1"/>
        <c:majorTickMark val="out"/>
        <c:minorTickMark val="none"/>
        <c:tickLblPos val="nextTo"/>
        <c:spPr>
          <a:ln w="6350">
            <a:noFill/>
          </a:ln>
        </c:spPr>
        <c:crossAx val="-2023303088"/>
        <c:crosses val="autoZero"/>
        <c:auto val="1"/>
        <c:lblAlgn val="ctr"/>
        <c:lblOffset val="100"/>
        <c:noMultiLvlLbl val="0"/>
      </c:catAx>
      <c:valAx>
        <c:axId val="-2023303088"/>
        <c:scaling>
          <c:orientation val="minMax"/>
          <c:min val="0.0"/>
        </c:scaling>
        <c:delete val="0"/>
        <c:axPos val="l"/>
        <c:numFmt formatCode="0%" sourceLinked="1"/>
        <c:majorTickMark val="out"/>
        <c:minorTickMark val="none"/>
        <c:tickLblPos val="none"/>
        <c:spPr>
          <a:ln w="6350">
            <a:noFill/>
          </a:ln>
        </c:spPr>
        <c:crossAx val="-213588067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layoutTarget val="inner"/>
          <c:xMode val="edge"/>
          <c:yMode val="edge"/>
          <c:x val="0.00833333333333333"/>
          <c:y val="0.195061728395062"/>
          <c:w val="0.991666666666667"/>
          <c:h val="0.673415573053368"/>
        </c:manualLayout>
      </c:layout>
      <c:bar3DChart>
        <c:barDir val="col"/>
        <c:grouping val="clustered"/>
        <c:varyColors val="1"/>
        <c:ser>
          <c:idx val="0"/>
          <c:order val="0"/>
          <c:tx>
            <c:strRef>
              <c:f>Sheet1!$B$1</c:f>
              <c:strCache>
                <c:ptCount val="1"/>
                <c:pt idx="0">
                  <c:v>13%</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4</c:v>
                </c:pt>
                <c:pt idx="1">
                  <c:v>1</c:v>
                </c:pt>
                <c:pt idx="2">
                  <c:v>0</c:v>
                </c:pt>
                <c:pt idx="3">
                  <c:v>-1</c:v>
                </c:pt>
                <c:pt idx="4">
                  <c:v>-4</c:v>
                </c:pt>
              </c:strCache>
            </c:strRef>
          </c:cat>
          <c:val>
            <c:numRef>
              <c:f>Sheet1!$B$1:$B$5</c:f>
              <c:numCache>
                <c:formatCode>0%</c:formatCode>
                <c:ptCount val="5"/>
                <c:pt idx="0">
                  <c:v>0.13</c:v>
                </c:pt>
                <c:pt idx="1">
                  <c:v>0.26</c:v>
                </c:pt>
                <c:pt idx="2">
                  <c:v>0.29</c:v>
                </c:pt>
                <c:pt idx="3">
                  <c:v>0.19</c:v>
                </c:pt>
                <c:pt idx="4">
                  <c:v>0.13</c:v>
                </c:pt>
              </c:numCache>
            </c:numRef>
          </c:val>
        </c:ser>
        <c:dLbls>
          <c:showLegendKey val="0"/>
          <c:showVal val="0"/>
          <c:showCatName val="0"/>
          <c:showSerName val="0"/>
          <c:showPercent val="0"/>
          <c:showBubbleSize val="0"/>
        </c:dLbls>
        <c:gapWidth val="150"/>
        <c:shape val="cylinder"/>
        <c:axId val="-2133682112"/>
        <c:axId val="-2133494688"/>
        <c:axId val="0"/>
      </c:bar3DChart>
      <c:catAx>
        <c:axId val="-2133682112"/>
        <c:scaling>
          <c:orientation val="minMax"/>
        </c:scaling>
        <c:delete val="0"/>
        <c:axPos val="b"/>
        <c:numFmt formatCode="General" sourceLinked="1"/>
        <c:majorTickMark val="out"/>
        <c:minorTickMark val="none"/>
        <c:tickLblPos val="nextTo"/>
        <c:spPr>
          <a:ln w="6350">
            <a:noFill/>
          </a:ln>
        </c:spPr>
        <c:crossAx val="-2133494688"/>
        <c:crosses val="autoZero"/>
        <c:auto val="1"/>
        <c:lblAlgn val="ctr"/>
        <c:lblOffset val="100"/>
        <c:noMultiLvlLbl val="0"/>
      </c:catAx>
      <c:valAx>
        <c:axId val="-2133494688"/>
        <c:scaling>
          <c:orientation val="minMax"/>
          <c:min val="0.0"/>
        </c:scaling>
        <c:delete val="0"/>
        <c:axPos val="l"/>
        <c:numFmt formatCode="0%" sourceLinked="1"/>
        <c:majorTickMark val="out"/>
        <c:minorTickMark val="none"/>
        <c:tickLblPos val="none"/>
        <c:spPr>
          <a:ln w="6350">
            <a:noFill/>
          </a:ln>
        </c:spPr>
        <c:crossAx val="-213368211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52%</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Sheet1!$A$1:$A$3</c:f>
              <c:strCache>
                <c:ptCount val="3"/>
                <c:pt idx="0">
                  <c:v>Yes</c:v>
                </c:pt>
                <c:pt idx="1">
                  <c:v>No</c:v>
                </c:pt>
                <c:pt idx="2">
                  <c:v>Not sure</c:v>
                </c:pt>
              </c:strCache>
            </c:strRef>
          </c:cat>
          <c:val>
            <c:numRef>
              <c:f>Sheet1!$B$1:$B$3</c:f>
              <c:numCache>
                <c:formatCode>0%</c:formatCode>
                <c:ptCount val="3"/>
                <c:pt idx="0">
                  <c:v>0.52</c:v>
                </c:pt>
                <c:pt idx="1">
                  <c:v>0.31</c:v>
                </c:pt>
                <c:pt idx="2">
                  <c:v>0.17</c:v>
                </c:pt>
              </c:numCache>
            </c:numRef>
          </c:val>
        </c:ser>
        <c:dLbls>
          <c:showLegendKey val="0"/>
          <c:showVal val="0"/>
          <c:showCatName val="0"/>
          <c:showSerName val="0"/>
          <c:showPercent val="0"/>
          <c:showBubbleSize val="0"/>
        </c:dLbls>
        <c:gapWidth val="150"/>
        <c:shape val="cylinder"/>
        <c:axId val="-2143629776"/>
        <c:axId val="-2104728720"/>
        <c:axId val="0"/>
      </c:bar3DChart>
      <c:catAx>
        <c:axId val="-2143629776"/>
        <c:scaling>
          <c:orientation val="minMax"/>
        </c:scaling>
        <c:delete val="0"/>
        <c:axPos val="b"/>
        <c:numFmt formatCode="General" sourceLinked="1"/>
        <c:majorTickMark val="out"/>
        <c:minorTickMark val="none"/>
        <c:tickLblPos val="nextTo"/>
        <c:spPr>
          <a:ln w="6350">
            <a:noFill/>
          </a:ln>
        </c:spPr>
        <c:crossAx val="-2104728720"/>
        <c:crosses val="autoZero"/>
        <c:auto val="1"/>
        <c:lblAlgn val="ctr"/>
        <c:lblOffset val="100"/>
        <c:noMultiLvlLbl val="0"/>
      </c:catAx>
      <c:valAx>
        <c:axId val="-2104728720"/>
        <c:scaling>
          <c:orientation val="minMax"/>
          <c:min val="0.0"/>
        </c:scaling>
        <c:delete val="0"/>
        <c:axPos val="l"/>
        <c:numFmt formatCode="0%" sourceLinked="1"/>
        <c:majorTickMark val="out"/>
        <c:minorTickMark val="none"/>
        <c:tickLblPos val="none"/>
        <c:spPr>
          <a:ln w="6350">
            <a:noFill/>
          </a:ln>
        </c:spPr>
        <c:crossAx val="-214362977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layoutTarget val="inner"/>
          <c:xMode val="edge"/>
          <c:yMode val="edge"/>
          <c:x val="0.00833333333333333"/>
          <c:y val="0.0603544320243788"/>
          <c:w val="0.991666666666667"/>
          <c:h val="0.63255028354857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Deadlock</c:v>
                </c:pt>
                <c:pt idx="1">
                  <c:v>Livelock</c:v>
                </c:pt>
                <c:pt idx="2">
                  <c:v>Reader Starvation</c:v>
                </c:pt>
                <c:pt idx="3">
                  <c:v>Writer Starvation</c:v>
                </c:pt>
              </c:strCache>
            </c:strRef>
          </c:cat>
          <c:val>
            <c:numRef>
              <c:f>Sheet1!$B$1:$B$4</c:f>
              <c:numCache>
                <c:formatCode>0%</c:formatCode>
                <c:ptCount val="4"/>
                <c:pt idx="0">
                  <c:v>0.0</c:v>
                </c:pt>
                <c:pt idx="1">
                  <c:v>0.0</c:v>
                </c:pt>
                <c:pt idx="2">
                  <c:v>0.0</c:v>
                </c:pt>
                <c:pt idx="3">
                  <c:v>0.0</c:v>
                </c:pt>
              </c:numCache>
            </c:numRef>
          </c:val>
        </c:ser>
        <c:dLbls>
          <c:showLegendKey val="0"/>
          <c:showVal val="0"/>
          <c:showCatName val="0"/>
          <c:showSerName val="0"/>
          <c:showPercent val="0"/>
          <c:showBubbleSize val="0"/>
        </c:dLbls>
        <c:gapWidth val="150"/>
        <c:shape val="cylinder"/>
        <c:axId val="-2028311072"/>
        <c:axId val="-2046892720"/>
        <c:axId val="0"/>
      </c:bar3DChart>
      <c:catAx>
        <c:axId val="-2028311072"/>
        <c:scaling>
          <c:orientation val="minMax"/>
        </c:scaling>
        <c:delete val="0"/>
        <c:axPos val="b"/>
        <c:numFmt formatCode="General" sourceLinked="1"/>
        <c:majorTickMark val="out"/>
        <c:minorTickMark val="none"/>
        <c:tickLblPos val="nextTo"/>
        <c:spPr>
          <a:ln w="6350">
            <a:noFill/>
          </a:ln>
        </c:spPr>
        <c:crossAx val="-2046892720"/>
        <c:crosses val="autoZero"/>
        <c:auto val="1"/>
        <c:lblAlgn val="ctr"/>
        <c:lblOffset val="100"/>
        <c:noMultiLvlLbl val="0"/>
      </c:catAx>
      <c:valAx>
        <c:axId val="-2046892720"/>
        <c:scaling>
          <c:orientation val="minMax"/>
          <c:min val="0.0"/>
        </c:scaling>
        <c:delete val="0"/>
        <c:axPos val="l"/>
        <c:numFmt formatCode="0%" sourceLinked="1"/>
        <c:majorTickMark val="out"/>
        <c:minorTickMark val="none"/>
        <c:tickLblPos val="none"/>
        <c:spPr>
          <a:ln w="6350">
            <a:noFill/>
          </a:ln>
        </c:spPr>
        <c:crossAx val="-202831107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2133487136"/>
        <c:axId val="1829430864"/>
        <c:axId val="0"/>
      </c:bar3DChart>
      <c:catAx>
        <c:axId val="-2133487136"/>
        <c:scaling>
          <c:orientation val="minMax"/>
        </c:scaling>
        <c:delete val="0"/>
        <c:axPos val="b"/>
        <c:numFmt formatCode="General" sourceLinked="1"/>
        <c:majorTickMark val="out"/>
        <c:minorTickMark val="none"/>
        <c:tickLblPos val="nextTo"/>
        <c:spPr>
          <a:ln w="6350">
            <a:noFill/>
          </a:ln>
        </c:spPr>
        <c:crossAx val="1829430864"/>
        <c:crosses val="autoZero"/>
        <c:auto val="1"/>
        <c:lblAlgn val="ctr"/>
        <c:lblOffset val="100"/>
        <c:noMultiLvlLbl val="0"/>
      </c:catAx>
      <c:valAx>
        <c:axId val="1829430864"/>
        <c:scaling>
          <c:orientation val="minMax"/>
          <c:min val="0.0"/>
        </c:scaling>
        <c:delete val="0"/>
        <c:axPos val="l"/>
        <c:numFmt formatCode="0%" sourceLinked="1"/>
        <c:majorTickMark val="out"/>
        <c:minorTickMark val="none"/>
        <c:tickLblPos val="none"/>
        <c:spPr>
          <a:ln w="6350">
            <a:noFill/>
          </a:ln>
        </c:spPr>
        <c:crossAx val="-213348713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2003546416"/>
        <c:axId val="-2003194336"/>
        <c:axId val="0"/>
      </c:bar3DChart>
      <c:catAx>
        <c:axId val="-2003546416"/>
        <c:scaling>
          <c:orientation val="minMax"/>
        </c:scaling>
        <c:delete val="0"/>
        <c:axPos val="b"/>
        <c:numFmt formatCode="General" sourceLinked="1"/>
        <c:majorTickMark val="out"/>
        <c:minorTickMark val="none"/>
        <c:tickLblPos val="nextTo"/>
        <c:spPr>
          <a:ln w="6350">
            <a:noFill/>
          </a:ln>
        </c:spPr>
        <c:crossAx val="-2003194336"/>
        <c:crosses val="autoZero"/>
        <c:auto val="1"/>
        <c:lblAlgn val="ctr"/>
        <c:lblOffset val="100"/>
        <c:noMultiLvlLbl val="0"/>
      </c:catAx>
      <c:valAx>
        <c:axId val="-2003194336"/>
        <c:scaling>
          <c:orientation val="minMax"/>
          <c:min val="0.0"/>
        </c:scaling>
        <c:delete val="0"/>
        <c:axPos val="l"/>
        <c:numFmt formatCode="0%" sourceLinked="1"/>
        <c:majorTickMark val="out"/>
        <c:minorTickMark val="none"/>
        <c:tickLblPos val="none"/>
        <c:spPr>
          <a:ln w="6350">
            <a:noFill/>
          </a:ln>
        </c:spPr>
        <c:crossAx val="-200354641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Deadlock</c:v>
                </c:pt>
                <c:pt idx="1">
                  <c:v>Race Condition</c:v>
                </c:pt>
                <c:pt idx="2">
                  <c:v>Concurrency</c:v>
                </c:pt>
                <c:pt idx="3">
                  <c:v>Mutual Exclusion</c:v>
                </c:pt>
                <c:pt idx="4">
                  <c:v>Livelock</c:v>
                </c:pt>
              </c:strCache>
            </c:strRef>
          </c:cat>
          <c:val>
            <c:numRef>
              <c:f>Sheet1!$B$1:$B$5</c:f>
              <c:numCache>
                <c:formatCode>0%</c:formatCode>
                <c:ptCount val="5"/>
                <c:pt idx="0">
                  <c:v>0.2</c:v>
                </c:pt>
                <c:pt idx="1">
                  <c:v>0.2</c:v>
                </c:pt>
                <c:pt idx="2">
                  <c:v>0.2</c:v>
                </c:pt>
                <c:pt idx="3">
                  <c:v>0.2</c:v>
                </c:pt>
                <c:pt idx="4">
                  <c:v>0.2</c:v>
                </c:pt>
              </c:numCache>
            </c:numRef>
          </c:val>
        </c:ser>
        <c:dLbls>
          <c:showLegendKey val="0"/>
          <c:showVal val="0"/>
          <c:showCatName val="0"/>
          <c:showSerName val="0"/>
          <c:showPercent val="0"/>
          <c:showBubbleSize val="0"/>
        </c:dLbls>
        <c:gapWidth val="150"/>
        <c:shape val="cylinder"/>
        <c:axId val="-2103242688"/>
        <c:axId val="-2143719936"/>
        <c:axId val="0"/>
      </c:bar3DChart>
      <c:catAx>
        <c:axId val="-2103242688"/>
        <c:scaling>
          <c:orientation val="minMax"/>
        </c:scaling>
        <c:delete val="0"/>
        <c:axPos val="b"/>
        <c:numFmt formatCode="General" sourceLinked="1"/>
        <c:majorTickMark val="out"/>
        <c:minorTickMark val="none"/>
        <c:tickLblPos val="nextTo"/>
        <c:spPr>
          <a:ln w="6350">
            <a:noFill/>
          </a:ln>
        </c:spPr>
        <c:crossAx val="-2143719936"/>
        <c:crosses val="autoZero"/>
        <c:auto val="1"/>
        <c:lblAlgn val="ctr"/>
        <c:lblOffset val="100"/>
        <c:noMultiLvlLbl val="0"/>
      </c:catAx>
      <c:valAx>
        <c:axId val="-2143719936"/>
        <c:scaling>
          <c:orientation val="minMax"/>
          <c:min val="0.0"/>
        </c:scaling>
        <c:delete val="0"/>
        <c:axPos val="l"/>
        <c:numFmt formatCode="0%" sourceLinked="1"/>
        <c:majorTickMark val="out"/>
        <c:minorTickMark val="none"/>
        <c:tickLblPos val="none"/>
        <c:spPr>
          <a:ln w="6350">
            <a:noFill/>
          </a:ln>
        </c:spPr>
        <c:crossAx val="-210324268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Necessary</c:v>
                </c:pt>
                <c:pt idx="1">
                  <c:v>Sufficient</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1829135168"/>
        <c:axId val="1760591056"/>
        <c:axId val="0"/>
      </c:bar3DChart>
      <c:catAx>
        <c:axId val="1829135168"/>
        <c:scaling>
          <c:orientation val="minMax"/>
        </c:scaling>
        <c:delete val="0"/>
        <c:axPos val="b"/>
        <c:numFmt formatCode="General" sourceLinked="1"/>
        <c:majorTickMark val="out"/>
        <c:minorTickMark val="none"/>
        <c:tickLblPos val="nextTo"/>
        <c:spPr>
          <a:ln w="6350">
            <a:noFill/>
          </a:ln>
        </c:spPr>
        <c:crossAx val="1760591056"/>
        <c:crosses val="autoZero"/>
        <c:auto val="1"/>
        <c:lblAlgn val="ctr"/>
        <c:lblOffset val="100"/>
        <c:noMultiLvlLbl val="0"/>
      </c:catAx>
      <c:valAx>
        <c:axId val="1760591056"/>
        <c:scaling>
          <c:orientation val="minMax"/>
          <c:min val="0.0"/>
        </c:scaling>
        <c:delete val="0"/>
        <c:axPos val="l"/>
        <c:numFmt formatCode="0%" sourceLinked="1"/>
        <c:majorTickMark val="out"/>
        <c:minorTickMark val="none"/>
        <c:tickLblPos val="none"/>
        <c:spPr>
          <a:ln w="6350">
            <a:noFill/>
          </a:ln>
        </c:spPr>
        <c:crossAx val="182913516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Deadlock</c:v>
                </c:pt>
                <c:pt idx="1">
                  <c:v>Race Condition</c:v>
                </c:pt>
                <c:pt idx="2">
                  <c:v>Concurrency</c:v>
                </c:pt>
                <c:pt idx="3">
                  <c:v>Mutual Exclusion</c:v>
                </c:pt>
                <c:pt idx="4">
                  <c:v>Livelock</c:v>
                </c:pt>
              </c:strCache>
            </c:strRef>
          </c:cat>
          <c:val>
            <c:numRef>
              <c:f>Sheet1!$B$1:$B$5</c:f>
              <c:numCache>
                <c:formatCode>0%</c:formatCode>
                <c:ptCount val="5"/>
                <c:pt idx="0">
                  <c:v>0.2</c:v>
                </c:pt>
                <c:pt idx="1">
                  <c:v>0.2</c:v>
                </c:pt>
                <c:pt idx="2">
                  <c:v>0.2</c:v>
                </c:pt>
                <c:pt idx="3">
                  <c:v>0.2</c:v>
                </c:pt>
                <c:pt idx="4">
                  <c:v>0.2</c:v>
                </c:pt>
              </c:numCache>
            </c:numRef>
          </c:val>
        </c:ser>
        <c:dLbls>
          <c:showLegendKey val="0"/>
          <c:showVal val="0"/>
          <c:showCatName val="0"/>
          <c:showSerName val="0"/>
          <c:showPercent val="0"/>
          <c:showBubbleSize val="0"/>
        </c:dLbls>
        <c:gapWidth val="150"/>
        <c:shape val="cylinder"/>
        <c:axId val="-2132755808"/>
        <c:axId val="-2132780208"/>
        <c:axId val="0"/>
      </c:bar3DChart>
      <c:catAx>
        <c:axId val="-2132755808"/>
        <c:scaling>
          <c:orientation val="minMax"/>
        </c:scaling>
        <c:delete val="0"/>
        <c:axPos val="b"/>
        <c:numFmt formatCode="General" sourceLinked="1"/>
        <c:majorTickMark val="out"/>
        <c:minorTickMark val="none"/>
        <c:tickLblPos val="nextTo"/>
        <c:spPr>
          <a:ln w="6350">
            <a:noFill/>
          </a:ln>
        </c:spPr>
        <c:crossAx val="-2132780208"/>
        <c:crosses val="autoZero"/>
        <c:auto val="1"/>
        <c:lblAlgn val="ctr"/>
        <c:lblOffset val="100"/>
        <c:noMultiLvlLbl val="0"/>
      </c:catAx>
      <c:valAx>
        <c:axId val="-2132780208"/>
        <c:scaling>
          <c:orientation val="minMax"/>
          <c:min val="0.0"/>
        </c:scaling>
        <c:delete val="0"/>
        <c:axPos val="l"/>
        <c:numFmt formatCode="0%" sourceLinked="1"/>
        <c:majorTickMark val="out"/>
        <c:minorTickMark val="none"/>
        <c:tickLblPos val="none"/>
        <c:spPr>
          <a:ln w="6350">
            <a:noFill/>
          </a:ln>
        </c:spPr>
        <c:crossAx val="-213275580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Spatial Locality</c:v>
                </c:pt>
                <c:pt idx="1">
                  <c:v>Direct memory Access</c:v>
                </c:pt>
                <c:pt idx="2">
                  <c:v>Stack Access</c:v>
                </c:pt>
                <c:pt idx="3">
                  <c:v>Temporal Locality</c:v>
                </c:pt>
              </c:strCache>
            </c:strRef>
          </c:cat>
          <c:val>
            <c:numRef>
              <c:f>Sheet1!$B$1:$B$4</c:f>
              <c:numCache>
                <c:formatCode>0%</c:formatCode>
                <c:ptCount val="4"/>
                <c:pt idx="0">
                  <c:v>0.0</c:v>
                </c:pt>
                <c:pt idx="1">
                  <c:v>0.0</c:v>
                </c:pt>
                <c:pt idx="2">
                  <c:v>0.0</c:v>
                </c:pt>
                <c:pt idx="3">
                  <c:v>0.0</c:v>
                </c:pt>
              </c:numCache>
            </c:numRef>
          </c:val>
        </c:ser>
        <c:dLbls>
          <c:showLegendKey val="0"/>
          <c:showVal val="0"/>
          <c:showCatName val="0"/>
          <c:showSerName val="0"/>
          <c:showPercent val="0"/>
          <c:showBubbleSize val="0"/>
        </c:dLbls>
        <c:gapWidth val="150"/>
        <c:shape val="cylinder"/>
        <c:axId val="-2047679680"/>
        <c:axId val="1759628608"/>
        <c:axId val="0"/>
      </c:bar3DChart>
      <c:catAx>
        <c:axId val="-2047679680"/>
        <c:scaling>
          <c:orientation val="minMax"/>
        </c:scaling>
        <c:delete val="0"/>
        <c:axPos val="b"/>
        <c:numFmt formatCode="General" sourceLinked="1"/>
        <c:majorTickMark val="out"/>
        <c:minorTickMark val="none"/>
        <c:tickLblPos val="nextTo"/>
        <c:spPr>
          <a:ln w="6350">
            <a:noFill/>
          </a:ln>
        </c:spPr>
        <c:crossAx val="1759628608"/>
        <c:crosses val="autoZero"/>
        <c:auto val="1"/>
        <c:lblAlgn val="ctr"/>
        <c:lblOffset val="100"/>
        <c:noMultiLvlLbl val="0"/>
      </c:catAx>
      <c:valAx>
        <c:axId val="1759628608"/>
        <c:scaling>
          <c:orientation val="minMax"/>
          <c:min val="0.0"/>
        </c:scaling>
        <c:delete val="0"/>
        <c:axPos val="l"/>
        <c:numFmt formatCode="0%" sourceLinked="1"/>
        <c:majorTickMark val="out"/>
        <c:minorTickMark val="none"/>
        <c:tickLblPos val="none"/>
        <c:spPr>
          <a:ln w="6350">
            <a:noFill/>
          </a:ln>
        </c:spPr>
        <c:crossAx val="-2047679680"/>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Type 1</c:v>
                </c:pt>
                <c:pt idx="1">
                  <c:v>Type 2</c:v>
                </c:pt>
                <c:pt idx="2">
                  <c:v>Type 3</c:v>
                </c:pt>
                <c:pt idx="3">
                  <c:v>Type 0</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2010195472"/>
        <c:axId val="-2010192752"/>
        <c:axId val="0"/>
      </c:bar3DChart>
      <c:catAx>
        <c:axId val="-2010195472"/>
        <c:scaling>
          <c:orientation val="minMax"/>
        </c:scaling>
        <c:delete val="0"/>
        <c:axPos val="b"/>
        <c:numFmt formatCode="General" sourceLinked="1"/>
        <c:majorTickMark val="out"/>
        <c:minorTickMark val="none"/>
        <c:tickLblPos val="nextTo"/>
        <c:spPr>
          <a:ln w="6350">
            <a:noFill/>
          </a:ln>
        </c:spPr>
        <c:crossAx val="-2010192752"/>
        <c:crosses val="autoZero"/>
        <c:auto val="1"/>
        <c:lblAlgn val="ctr"/>
        <c:lblOffset val="100"/>
        <c:noMultiLvlLbl val="0"/>
      </c:catAx>
      <c:valAx>
        <c:axId val="-2010192752"/>
        <c:scaling>
          <c:orientation val="minMax"/>
          <c:min val="0.0"/>
        </c:scaling>
        <c:delete val="0"/>
        <c:axPos val="l"/>
        <c:numFmt formatCode="0%" sourceLinked="1"/>
        <c:majorTickMark val="out"/>
        <c:minorTickMark val="none"/>
        <c:tickLblPos val="none"/>
        <c:spPr>
          <a:ln w="6350">
            <a:noFill/>
          </a:ln>
        </c:spPr>
        <c:crossAx val="-201019547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33%</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Sheet1!$A$1:$A$3</c:f>
              <c:strCache>
                <c:ptCount val="3"/>
                <c:pt idx="0">
                  <c:v>Thick Client</c:v>
                </c:pt>
                <c:pt idx="1">
                  <c:v>Cooperative Processing</c:v>
                </c:pt>
                <c:pt idx="2">
                  <c:v>Thin Client</c:v>
                </c:pt>
              </c:strCache>
            </c:strRef>
          </c:cat>
          <c:val>
            <c:numRef>
              <c:f>Sheet1!$B$1:$B$3</c:f>
              <c:numCache>
                <c:formatCode>0%</c:formatCode>
                <c:ptCount val="3"/>
                <c:pt idx="0">
                  <c:v>0.33</c:v>
                </c:pt>
                <c:pt idx="1">
                  <c:v>0.33</c:v>
                </c:pt>
                <c:pt idx="2">
                  <c:v>0.33</c:v>
                </c:pt>
              </c:numCache>
            </c:numRef>
          </c:val>
        </c:ser>
        <c:dLbls>
          <c:showLegendKey val="0"/>
          <c:showVal val="0"/>
          <c:showCatName val="0"/>
          <c:showSerName val="0"/>
          <c:showPercent val="0"/>
          <c:showBubbleSize val="0"/>
        </c:dLbls>
        <c:gapWidth val="150"/>
        <c:shape val="cylinder"/>
        <c:axId val="-2133503632"/>
        <c:axId val="-2134276976"/>
        <c:axId val="0"/>
      </c:bar3DChart>
      <c:catAx>
        <c:axId val="-2133503632"/>
        <c:scaling>
          <c:orientation val="minMax"/>
        </c:scaling>
        <c:delete val="0"/>
        <c:axPos val="b"/>
        <c:numFmt formatCode="General" sourceLinked="1"/>
        <c:majorTickMark val="out"/>
        <c:minorTickMark val="none"/>
        <c:tickLblPos val="nextTo"/>
        <c:spPr>
          <a:ln w="6350">
            <a:noFill/>
          </a:ln>
        </c:spPr>
        <c:crossAx val="-2134276976"/>
        <c:crosses val="autoZero"/>
        <c:auto val="1"/>
        <c:lblAlgn val="ctr"/>
        <c:lblOffset val="100"/>
        <c:noMultiLvlLbl val="0"/>
      </c:catAx>
      <c:valAx>
        <c:axId val="-2134276976"/>
        <c:scaling>
          <c:orientation val="minMax"/>
          <c:min val="0.0"/>
        </c:scaling>
        <c:delete val="0"/>
        <c:axPos val="l"/>
        <c:numFmt formatCode="0%" sourceLinked="1"/>
        <c:majorTickMark val="out"/>
        <c:minorTickMark val="none"/>
        <c:tickLblPos val="none"/>
        <c:spPr>
          <a:ln w="6350">
            <a:noFill/>
          </a:ln>
        </c:spPr>
        <c:crossAx val="-213350363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Oracle VirtualBox</c:v>
                </c:pt>
                <c:pt idx="1">
                  <c:v>VMware ESXi</c:v>
                </c:pt>
                <c:pt idx="2">
                  <c:v>VMware Workstation</c:v>
                </c:pt>
                <c:pt idx="3">
                  <c:v>Xen</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2010246736"/>
        <c:axId val="-2010254624"/>
        <c:axId val="0"/>
      </c:bar3DChart>
      <c:catAx>
        <c:axId val="-2010246736"/>
        <c:scaling>
          <c:orientation val="minMax"/>
        </c:scaling>
        <c:delete val="0"/>
        <c:axPos val="b"/>
        <c:numFmt formatCode="General" sourceLinked="1"/>
        <c:majorTickMark val="out"/>
        <c:minorTickMark val="none"/>
        <c:tickLblPos val="nextTo"/>
        <c:spPr>
          <a:ln w="6350">
            <a:noFill/>
          </a:ln>
        </c:spPr>
        <c:crossAx val="-2010254624"/>
        <c:crosses val="autoZero"/>
        <c:auto val="1"/>
        <c:lblAlgn val="ctr"/>
        <c:lblOffset val="100"/>
        <c:noMultiLvlLbl val="0"/>
      </c:catAx>
      <c:valAx>
        <c:axId val="-2010254624"/>
        <c:scaling>
          <c:orientation val="minMax"/>
          <c:min val="0.0"/>
        </c:scaling>
        <c:delete val="0"/>
        <c:axPos val="l"/>
        <c:numFmt formatCode="0%" sourceLinked="1"/>
        <c:majorTickMark val="out"/>
        <c:minorTickMark val="none"/>
        <c:tickLblPos val="none"/>
        <c:spPr>
          <a:ln w="6350">
            <a:noFill/>
          </a:ln>
        </c:spPr>
        <c:crossAx val="-201024673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Hardware-based performance technology</c:v>
                </c:pt>
                <c:pt idx="1">
                  <c:v>Paravirtualization</c:v>
                </c:pt>
                <c:pt idx="2">
                  <c:v>Memory Page Sharing</c:v>
                </c:pt>
                <c:pt idx="3">
                  <c:v>Resource over-allocation</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1770262592"/>
        <c:axId val="1770278640"/>
        <c:axId val="0"/>
      </c:bar3DChart>
      <c:catAx>
        <c:axId val="1770262592"/>
        <c:scaling>
          <c:orientation val="minMax"/>
        </c:scaling>
        <c:delete val="0"/>
        <c:axPos val="b"/>
        <c:numFmt formatCode="General" sourceLinked="1"/>
        <c:majorTickMark val="out"/>
        <c:minorTickMark val="none"/>
        <c:tickLblPos val="nextTo"/>
        <c:spPr>
          <a:ln w="6350">
            <a:noFill/>
          </a:ln>
        </c:spPr>
        <c:crossAx val="1770278640"/>
        <c:crosses val="autoZero"/>
        <c:auto val="1"/>
        <c:lblAlgn val="ctr"/>
        <c:lblOffset val="100"/>
        <c:noMultiLvlLbl val="0"/>
      </c:catAx>
      <c:valAx>
        <c:axId val="1770278640"/>
        <c:scaling>
          <c:orientation val="minMax"/>
          <c:min val="0.0"/>
        </c:scaling>
        <c:delete val="0"/>
        <c:axPos val="l"/>
        <c:numFmt formatCode="0%" sourceLinked="1"/>
        <c:majorTickMark val="out"/>
        <c:minorTickMark val="none"/>
        <c:tickLblPos val="none"/>
        <c:spPr>
          <a:ln w="6350">
            <a:noFill/>
          </a:ln>
        </c:spPr>
        <c:crossAx val="177026259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2010459344"/>
        <c:axId val="-2010456624"/>
        <c:axId val="0"/>
      </c:bar3DChart>
      <c:catAx>
        <c:axId val="-2010459344"/>
        <c:scaling>
          <c:orientation val="minMax"/>
        </c:scaling>
        <c:delete val="0"/>
        <c:axPos val="b"/>
        <c:numFmt formatCode="General" sourceLinked="1"/>
        <c:majorTickMark val="out"/>
        <c:minorTickMark val="none"/>
        <c:tickLblPos val="nextTo"/>
        <c:spPr>
          <a:ln w="6350">
            <a:noFill/>
          </a:ln>
        </c:spPr>
        <c:crossAx val="-2010456624"/>
        <c:crosses val="autoZero"/>
        <c:auto val="1"/>
        <c:lblAlgn val="ctr"/>
        <c:lblOffset val="100"/>
        <c:noMultiLvlLbl val="0"/>
      </c:catAx>
      <c:valAx>
        <c:axId val="-2010456624"/>
        <c:scaling>
          <c:orientation val="minMax"/>
          <c:min val="0.0"/>
        </c:scaling>
        <c:delete val="0"/>
        <c:axPos val="l"/>
        <c:numFmt formatCode="0%" sourceLinked="1"/>
        <c:majorTickMark val="out"/>
        <c:minorTickMark val="none"/>
        <c:tickLblPos val="none"/>
        <c:spPr>
          <a:ln w="6350">
            <a:noFill/>
          </a:ln>
        </c:spPr>
        <c:crossAx val="-2010459344"/>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2124040224"/>
        <c:axId val="-2124037504"/>
        <c:axId val="0"/>
      </c:bar3DChart>
      <c:catAx>
        <c:axId val="-2124040224"/>
        <c:scaling>
          <c:orientation val="minMax"/>
        </c:scaling>
        <c:delete val="0"/>
        <c:axPos val="b"/>
        <c:numFmt formatCode="General" sourceLinked="1"/>
        <c:majorTickMark val="out"/>
        <c:minorTickMark val="none"/>
        <c:tickLblPos val="nextTo"/>
        <c:spPr>
          <a:ln w="6350">
            <a:noFill/>
          </a:ln>
        </c:spPr>
        <c:crossAx val="-2124037504"/>
        <c:crosses val="autoZero"/>
        <c:auto val="1"/>
        <c:lblAlgn val="ctr"/>
        <c:lblOffset val="100"/>
        <c:noMultiLvlLbl val="0"/>
      </c:catAx>
      <c:valAx>
        <c:axId val="-2124037504"/>
        <c:scaling>
          <c:orientation val="minMax"/>
          <c:min val="0.0"/>
        </c:scaling>
        <c:delete val="0"/>
        <c:axPos val="l"/>
        <c:numFmt formatCode="0%" sourceLinked="1"/>
        <c:majorTickMark val="out"/>
        <c:minorTickMark val="none"/>
        <c:tickLblPos val="none"/>
        <c:spPr>
          <a:ln w="6350">
            <a:noFill/>
          </a:ln>
        </c:spPr>
        <c:crossAx val="-2124040224"/>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Primary/Secondary</c:v>
                </c:pt>
                <c:pt idx="1">
                  <c:v>Internal/External</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1830892784"/>
        <c:axId val="1830895472"/>
        <c:axId val="0"/>
      </c:bar3DChart>
      <c:catAx>
        <c:axId val="1830892784"/>
        <c:scaling>
          <c:orientation val="minMax"/>
        </c:scaling>
        <c:delete val="0"/>
        <c:axPos val="b"/>
        <c:numFmt formatCode="General" sourceLinked="1"/>
        <c:majorTickMark val="out"/>
        <c:minorTickMark val="none"/>
        <c:tickLblPos val="nextTo"/>
        <c:spPr>
          <a:ln w="6350">
            <a:noFill/>
          </a:ln>
        </c:spPr>
        <c:crossAx val="1830895472"/>
        <c:crosses val="autoZero"/>
        <c:auto val="1"/>
        <c:lblAlgn val="ctr"/>
        <c:lblOffset val="100"/>
        <c:noMultiLvlLbl val="0"/>
      </c:catAx>
      <c:valAx>
        <c:axId val="1830895472"/>
        <c:scaling>
          <c:orientation val="minMax"/>
          <c:min val="0.0"/>
        </c:scaling>
        <c:delete val="0"/>
        <c:axPos val="l"/>
        <c:numFmt formatCode="0%" sourceLinked="1"/>
        <c:majorTickMark val="out"/>
        <c:minorTickMark val="none"/>
        <c:tickLblPos val="none"/>
        <c:spPr>
          <a:ln w="6350">
            <a:noFill/>
          </a:ln>
        </c:spPr>
        <c:crossAx val="1830892784"/>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0.0</c:v>
                </c:pt>
                <c:pt idx="1">
                  <c:v>0.0</c:v>
                </c:pt>
              </c:numCache>
            </c:numRef>
          </c:val>
        </c:ser>
        <c:dLbls>
          <c:showLegendKey val="0"/>
          <c:showVal val="0"/>
          <c:showCatName val="0"/>
          <c:showSerName val="0"/>
          <c:showPercent val="0"/>
          <c:showBubbleSize val="0"/>
        </c:dLbls>
        <c:gapWidth val="150"/>
        <c:shape val="cylinder"/>
        <c:axId val="1830908880"/>
        <c:axId val="1773389152"/>
        <c:axId val="0"/>
      </c:bar3DChart>
      <c:catAx>
        <c:axId val="1830908880"/>
        <c:scaling>
          <c:orientation val="minMax"/>
        </c:scaling>
        <c:delete val="0"/>
        <c:axPos val="b"/>
        <c:numFmt formatCode="General" sourceLinked="1"/>
        <c:majorTickMark val="out"/>
        <c:minorTickMark val="none"/>
        <c:tickLblPos val="nextTo"/>
        <c:spPr>
          <a:ln w="6350">
            <a:noFill/>
          </a:ln>
        </c:spPr>
        <c:crossAx val="1773389152"/>
        <c:crosses val="autoZero"/>
        <c:auto val="1"/>
        <c:lblAlgn val="ctr"/>
        <c:lblOffset val="100"/>
        <c:noMultiLvlLbl val="0"/>
      </c:catAx>
      <c:valAx>
        <c:axId val="1773389152"/>
        <c:scaling>
          <c:orientation val="minMax"/>
          <c:min val="0.0"/>
        </c:scaling>
        <c:delete val="0"/>
        <c:axPos val="l"/>
        <c:numFmt formatCode="0%" sourceLinked="1"/>
        <c:majorTickMark val="out"/>
        <c:minorTickMark val="none"/>
        <c:tickLblPos val="none"/>
        <c:spPr>
          <a:ln w="6350">
            <a:noFill/>
          </a:ln>
        </c:spPr>
        <c:crossAx val="1830908880"/>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0.0</c:v>
                </c:pt>
                <c:pt idx="1">
                  <c:v>0.0</c:v>
                </c:pt>
              </c:numCache>
            </c:numRef>
          </c:val>
        </c:ser>
        <c:dLbls>
          <c:showLegendKey val="0"/>
          <c:showVal val="0"/>
          <c:showCatName val="0"/>
          <c:showSerName val="0"/>
          <c:showPercent val="0"/>
          <c:showBubbleSize val="0"/>
        </c:dLbls>
        <c:gapWidth val="150"/>
        <c:shape val="cylinder"/>
        <c:axId val="929647440"/>
        <c:axId val="929650128"/>
        <c:axId val="0"/>
      </c:bar3DChart>
      <c:catAx>
        <c:axId val="929647440"/>
        <c:scaling>
          <c:orientation val="minMax"/>
        </c:scaling>
        <c:delete val="0"/>
        <c:axPos val="b"/>
        <c:numFmt formatCode="General" sourceLinked="1"/>
        <c:majorTickMark val="out"/>
        <c:minorTickMark val="none"/>
        <c:tickLblPos val="nextTo"/>
        <c:spPr>
          <a:ln w="6350">
            <a:noFill/>
          </a:ln>
        </c:spPr>
        <c:crossAx val="929650128"/>
        <c:crosses val="autoZero"/>
        <c:auto val="1"/>
        <c:lblAlgn val="ctr"/>
        <c:lblOffset val="100"/>
        <c:noMultiLvlLbl val="0"/>
      </c:catAx>
      <c:valAx>
        <c:axId val="929650128"/>
        <c:scaling>
          <c:orientation val="minMax"/>
          <c:min val="0.0"/>
        </c:scaling>
        <c:delete val="0"/>
        <c:axPos val="l"/>
        <c:numFmt formatCode="0%" sourceLinked="1"/>
        <c:majorTickMark val="out"/>
        <c:minorTickMark val="none"/>
        <c:tickLblPos val="none"/>
        <c:spPr>
          <a:ln w="6350">
            <a:noFill/>
          </a:ln>
        </c:spPr>
        <c:crossAx val="929647440"/>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0.0</c:v>
                </c:pt>
                <c:pt idx="1">
                  <c:v>0.0</c:v>
                </c:pt>
              </c:numCache>
            </c:numRef>
          </c:val>
        </c:ser>
        <c:dLbls>
          <c:showLegendKey val="0"/>
          <c:showVal val="0"/>
          <c:showCatName val="0"/>
          <c:showSerName val="0"/>
          <c:showPercent val="0"/>
          <c:showBubbleSize val="0"/>
        </c:dLbls>
        <c:gapWidth val="150"/>
        <c:shape val="cylinder"/>
        <c:axId val="1857110192"/>
        <c:axId val="1641577248"/>
        <c:axId val="0"/>
      </c:bar3DChart>
      <c:catAx>
        <c:axId val="1857110192"/>
        <c:scaling>
          <c:orientation val="minMax"/>
        </c:scaling>
        <c:delete val="0"/>
        <c:axPos val="b"/>
        <c:numFmt formatCode="General" sourceLinked="1"/>
        <c:majorTickMark val="out"/>
        <c:minorTickMark val="none"/>
        <c:tickLblPos val="nextTo"/>
        <c:spPr>
          <a:ln w="6350">
            <a:noFill/>
          </a:ln>
        </c:spPr>
        <c:crossAx val="1641577248"/>
        <c:crosses val="autoZero"/>
        <c:auto val="1"/>
        <c:lblAlgn val="ctr"/>
        <c:lblOffset val="100"/>
        <c:noMultiLvlLbl val="0"/>
      </c:catAx>
      <c:valAx>
        <c:axId val="1641577248"/>
        <c:scaling>
          <c:orientation val="minMax"/>
          <c:min val="0.0"/>
        </c:scaling>
        <c:delete val="0"/>
        <c:axPos val="l"/>
        <c:numFmt formatCode="0%" sourceLinked="1"/>
        <c:majorTickMark val="out"/>
        <c:minorTickMark val="none"/>
        <c:tickLblPos val="none"/>
        <c:spPr>
          <a:ln w="6350">
            <a:noFill/>
          </a:ln>
        </c:spPr>
        <c:crossAx val="185711019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0.0</c:v>
                </c:pt>
                <c:pt idx="1">
                  <c:v>0.0</c:v>
                </c:pt>
              </c:numCache>
            </c:numRef>
          </c:val>
        </c:ser>
        <c:dLbls>
          <c:showLegendKey val="0"/>
          <c:showVal val="0"/>
          <c:showCatName val="0"/>
          <c:showSerName val="0"/>
          <c:showPercent val="0"/>
          <c:showBubbleSize val="0"/>
        </c:dLbls>
        <c:gapWidth val="150"/>
        <c:shape val="cylinder"/>
        <c:axId val="929550656"/>
        <c:axId val="929553344"/>
        <c:axId val="0"/>
      </c:bar3DChart>
      <c:catAx>
        <c:axId val="929550656"/>
        <c:scaling>
          <c:orientation val="minMax"/>
        </c:scaling>
        <c:delete val="0"/>
        <c:axPos val="b"/>
        <c:numFmt formatCode="General" sourceLinked="1"/>
        <c:majorTickMark val="out"/>
        <c:minorTickMark val="none"/>
        <c:tickLblPos val="nextTo"/>
        <c:spPr>
          <a:ln w="6350">
            <a:noFill/>
          </a:ln>
        </c:spPr>
        <c:crossAx val="929553344"/>
        <c:crosses val="autoZero"/>
        <c:auto val="1"/>
        <c:lblAlgn val="ctr"/>
        <c:lblOffset val="100"/>
        <c:noMultiLvlLbl val="0"/>
      </c:catAx>
      <c:valAx>
        <c:axId val="929553344"/>
        <c:scaling>
          <c:orientation val="minMax"/>
          <c:min val="0.0"/>
        </c:scaling>
        <c:delete val="0"/>
        <c:axPos val="l"/>
        <c:numFmt formatCode="0%" sourceLinked="1"/>
        <c:majorTickMark val="out"/>
        <c:minorTickMark val="none"/>
        <c:tickLblPos val="none"/>
        <c:spPr>
          <a:ln w="6350">
            <a:noFill/>
          </a:ln>
        </c:spPr>
        <c:crossAx val="92955065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A.</c:v>
                </c:pt>
                <c:pt idx="1">
                  <c:v>B.</c:v>
                </c:pt>
                <c:pt idx="2">
                  <c:v>C.</c:v>
                </c:pt>
                <c:pt idx="3">
                  <c:v>D.</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929792992"/>
        <c:axId val="929795680"/>
        <c:axId val="0"/>
      </c:bar3DChart>
      <c:catAx>
        <c:axId val="929792992"/>
        <c:scaling>
          <c:orientation val="minMax"/>
        </c:scaling>
        <c:delete val="0"/>
        <c:axPos val="b"/>
        <c:numFmt formatCode="General" sourceLinked="1"/>
        <c:majorTickMark val="out"/>
        <c:minorTickMark val="none"/>
        <c:tickLblPos val="nextTo"/>
        <c:spPr>
          <a:ln w="6350">
            <a:noFill/>
          </a:ln>
        </c:spPr>
        <c:crossAx val="929795680"/>
        <c:crosses val="autoZero"/>
        <c:auto val="1"/>
        <c:lblAlgn val="ctr"/>
        <c:lblOffset val="100"/>
        <c:noMultiLvlLbl val="0"/>
      </c:catAx>
      <c:valAx>
        <c:axId val="929795680"/>
        <c:scaling>
          <c:orientation val="minMax"/>
          <c:min val="0.0"/>
        </c:scaling>
        <c:delete val="0"/>
        <c:axPos val="l"/>
        <c:numFmt formatCode="0%" sourceLinked="1"/>
        <c:majorTickMark val="out"/>
        <c:minorTickMark val="none"/>
        <c:tickLblPos val="none"/>
        <c:spPr>
          <a:ln w="6350">
            <a:noFill/>
          </a:ln>
        </c:spPr>
        <c:crossAx val="92979299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2028144592"/>
        <c:axId val="-2132410432"/>
        <c:axId val="0"/>
      </c:bar3DChart>
      <c:catAx>
        <c:axId val="-2028144592"/>
        <c:scaling>
          <c:orientation val="minMax"/>
        </c:scaling>
        <c:delete val="0"/>
        <c:axPos val="b"/>
        <c:numFmt formatCode="General" sourceLinked="1"/>
        <c:majorTickMark val="out"/>
        <c:minorTickMark val="none"/>
        <c:tickLblPos val="nextTo"/>
        <c:spPr>
          <a:ln w="6350">
            <a:noFill/>
          </a:ln>
        </c:spPr>
        <c:crossAx val="-2132410432"/>
        <c:crosses val="autoZero"/>
        <c:auto val="1"/>
        <c:lblAlgn val="ctr"/>
        <c:lblOffset val="100"/>
        <c:noMultiLvlLbl val="0"/>
      </c:catAx>
      <c:valAx>
        <c:axId val="-2132410432"/>
        <c:scaling>
          <c:orientation val="minMax"/>
          <c:min val="0.0"/>
        </c:scaling>
        <c:delete val="0"/>
        <c:axPos val="l"/>
        <c:numFmt formatCode="0%" sourceLinked="1"/>
        <c:majorTickMark val="out"/>
        <c:minorTickMark val="none"/>
        <c:tickLblPos val="none"/>
        <c:spPr>
          <a:ln w="6350">
            <a:noFill/>
          </a:ln>
        </c:spPr>
        <c:crossAx val="-202814459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1641959040"/>
        <c:axId val="1641961744"/>
        <c:axId val="0"/>
      </c:bar3DChart>
      <c:catAx>
        <c:axId val="1641959040"/>
        <c:scaling>
          <c:orientation val="minMax"/>
        </c:scaling>
        <c:delete val="0"/>
        <c:axPos val="b"/>
        <c:numFmt formatCode="General" sourceLinked="1"/>
        <c:majorTickMark val="out"/>
        <c:minorTickMark val="none"/>
        <c:tickLblPos val="nextTo"/>
        <c:spPr>
          <a:ln w="6350">
            <a:noFill/>
          </a:ln>
        </c:spPr>
        <c:crossAx val="1641961744"/>
        <c:crosses val="autoZero"/>
        <c:auto val="1"/>
        <c:lblAlgn val="ctr"/>
        <c:lblOffset val="100"/>
        <c:noMultiLvlLbl val="0"/>
      </c:catAx>
      <c:valAx>
        <c:axId val="1641961744"/>
        <c:scaling>
          <c:orientation val="minMax"/>
          <c:min val="0.0"/>
        </c:scaling>
        <c:delete val="0"/>
        <c:axPos val="l"/>
        <c:numFmt formatCode="0%" sourceLinked="1"/>
        <c:majorTickMark val="out"/>
        <c:minorTickMark val="none"/>
        <c:tickLblPos val="none"/>
        <c:spPr>
          <a:ln w="6350">
            <a:noFill/>
          </a:ln>
        </c:spPr>
        <c:crossAx val="1641959040"/>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0 </c:v>
                </c:pt>
                <c:pt idx="1">
                  <c:v>1</c:v>
                </c:pt>
                <c:pt idx="2">
                  <c:v>2</c:v>
                </c:pt>
                <c:pt idx="3">
                  <c:v>3</c:v>
                </c:pt>
                <c:pt idx="4">
                  <c:v>More than 3</c:v>
                </c:pt>
              </c:strCache>
            </c:strRef>
          </c:cat>
          <c:val>
            <c:numRef>
              <c:f>Sheet1!$B$1:$B$5</c:f>
              <c:numCache>
                <c:formatCode>0%</c:formatCode>
                <c:ptCount val="5"/>
                <c:pt idx="0">
                  <c:v>0.0</c:v>
                </c:pt>
                <c:pt idx="1">
                  <c:v>0.0</c:v>
                </c:pt>
                <c:pt idx="2">
                  <c:v>0.0</c:v>
                </c:pt>
                <c:pt idx="3">
                  <c:v>0.0</c:v>
                </c:pt>
                <c:pt idx="4">
                  <c:v>0.0</c:v>
                </c:pt>
              </c:numCache>
            </c:numRef>
          </c:val>
        </c:ser>
        <c:dLbls>
          <c:showLegendKey val="0"/>
          <c:showVal val="0"/>
          <c:showCatName val="0"/>
          <c:showSerName val="0"/>
          <c:showPercent val="0"/>
          <c:showBubbleSize val="0"/>
        </c:dLbls>
        <c:gapWidth val="150"/>
        <c:shape val="cylinder"/>
        <c:axId val="1857051008"/>
        <c:axId val="1785430592"/>
        <c:axId val="0"/>
      </c:bar3DChart>
      <c:catAx>
        <c:axId val="1857051008"/>
        <c:scaling>
          <c:orientation val="minMax"/>
        </c:scaling>
        <c:delete val="0"/>
        <c:axPos val="b"/>
        <c:numFmt formatCode="General" sourceLinked="1"/>
        <c:majorTickMark val="out"/>
        <c:minorTickMark val="none"/>
        <c:tickLblPos val="nextTo"/>
        <c:spPr>
          <a:ln w="6350">
            <a:noFill/>
          </a:ln>
        </c:spPr>
        <c:crossAx val="1785430592"/>
        <c:crosses val="autoZero"/>
        <c:auto val="1"/>
        <c:lblAlgn val="ctr"/>
        <c:lblOffset val="100"/>
        <c:noMultiLvlLbl val="0"/>
      </c:catAx>
      <c:valAx>
        <c:axId val="1785430592"/>
        <c:scaling>
          <c:orientation val="minMax"/>
          <c:min val="0.0"/>
        </c:scaling>
        <c:delete val="0"/>
        <c:axPos val="l"/>
        <c:numFmt formatCode="0%" sourceLinked="1"/>
        <c:majorTickMark val="out"/>
        <c:minorTickMark val="none"/>
        <c:tickLblPos val="none"/>
        <c:spPr>
          <a:ln w="6350">
            <a:noFill/>
          </a:ln>
        </c:spPr>
        <c:crossAx val="185705100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0.0</c:v>
                </c:pt>
                <c:pt idx="1">
                  <c:v>0.0</c:v>
                </c:pt>
              </c:numCache>
            </c:numRef>
          </c:val>
        </c:ser>
        <c:dLbls>
          <c:showLegendKey val="0"/>
          <c:showVal val="0"/>
          <c:showCatName val="0"/>
          <c:showSerName val="0"/>
          <c:showPercent val="0"/>
          <c:showBubbleSize val="0"/>
        </c:dLbls>
        <c:gapWidth val="150"/>
        <c:shape val="cylinder"/>
        <c:axId val="1828837824"/>
        <c:axId val="-2011577056"/>
        <c:axId val="0"/>
      </c:bar3DChart>
      <c:catAx>
        <c:axId val="1828837824"/>
        <c:scaling>
          <c:orientation val="minMax"/>
        </c:scaling>
        <c:delete val="0"/>
        <c:axPos val="b"/>
        <c:numFmt formatCode="General" sourceLinked="1"/>
        <c:majorTickMark val="out"/>
        <c:minorTickMark val="none"/>
        <c:tickLblPos val="nextTo"/>
        <c:spPr>
          <a:ln w="6350">
            <a:noFill/>
          </a:ln>
        </c:spPr>
        <c:crossAx val="-2011577056"/>
        <c:crosses val="autoZero"/>
        <c:auto val="1"/>
        <c:lblAlgn val="ctr"/>
        <c:lblOffset val="100"/>
        <c:noMultiLvlLbl val="0"/>
      </c:catAx>
      <c:valAx>
        <c:axId val="-2011577056"/>
        <c:scaling>
          <c:orientation val="minMax"/>
          <c:min val="0.0"/>
        </c:scaling>
        <c:delete val="0"/>
        <c:axPos val="l"/>
        <c:numFmt formatCode="0%" sourceLinked="1"/>
        <c:majorTickMark val="out"/>
        <c:minorTickMark val="none"/>
        <c:tickLblPos val="none"/>
        <c:spPr>
          <a:ln w="6350">
            <a:noFill/>
          </a:ln>
        </c:spPr>
        <c:crossAx val="1828837824"/>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A.</c:v>
                </c:pt>
                <c:pt idx="1">
                  <c:v>B.</c:v>
                </c:pt>
                <c:pt idx="2">
                  <c:v>C.</c:v>
                </c:pt>
                <c:pt idx="3">
                  <c:v>D.</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1642597360"/>
        <c:axId val="1775005440"/>
        <c:axId val="0"/>
      </c:bar3DChart>
      <c:catAx>
        <c:axId val="1642597360"/>
        <c:scaling>
          <c:orientation val="minMax"/>
        </c:scaling>
        <c:delete val="0"/>
        <c:axPos val="b"/>
        <c:numFmt formatCode="General" sourceLinked="1"/>
        <c:majorTickMark val="out"/>
        <c:minorTickMark val="none"/>
        <c:tickLblPos val="nextTo"/>
        <c:spPr>
          <a:ln w="6350">
            <a:noFill/>
          </a:ln>
        </c:spPr>
        <c:crossAx val="1775005440"/>
        <c:crosses val="autoZero"/>
        <c:auto val="1"/>
        <c:lblAlgn val="ctr"/>
        <c:lblOffset val="100"/>
        <c:noMultiLvlLbl val="0"/>
      </c:catAx>
      <c:valAx>
        <c:axId val="1775005440"/>
        <c:scaling>
          <c:orientation val="minMax"/>
          <c:min val="0.0"/>
        </c:scaling>
        <c:delete val="0"/>
        <c:axPos val="l"/>
        <c:numFmt formatCode="0%" sourceLinked="1"/>
        <c:majorTickMark val="out"/>
        <c:minorTickMark val="none"/>
        <c:tickLblPos val="none"/>
        <c:spPr>
          <a:ln w="6350">
            <a:noFill/>
          </a:ln>
        </c:spPr>
        <c:crossAx val="1642597360"/>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1774920272"/>
        <c:axId val="1774830928"/>
        <c:axId val="0"/>
      </c:bar3DChart>
      <c:catAx>
        <c:axId val="1774920272"/>
        <c:scaling>
          <c:orientation val="minMax"/>
        </c:scaling>
        <c:delete val="0"/>
        <c:axPos val="b"/>
        <c:numFmt formatCode="General" sourceLinked="1"/>
        <c:majorTickMark val="out"/>
        <c:minorTickMark val="none"/>
        <c:tickLblPos val="nextTo"/>
        <c:spPr>
          <a:ln w="6350">
            <a:noFill/>
          </a:ln>
        </c:spPr>
        <c:crossAx val="1774830928"/>
        <c:crosses val="autoZero"/>
        <c:auto val="1"/>
        <c:lblAlgn val="ctr"/>
        <c:lblOffset val="100"/>
        <c:noMultiLvlLbl val="0"/>
      </c:catAx>
      <c:valAx>
        <c:axId val="1774830928"/>
        <c:scaling>
          <c:orientation val="minMax"/>
          <c:min val="0.0"/>
        </c:scaling>
        <c:delete val="0"/>
        <c:axPos val="l"/>
        <c:numFmt formatCode="0%" sourceLinked="1"/>
        <c:majorTickMark val="out"/>
        <c:minorTickMark val="none"/>
        <c:tickLblPos val="none"/>
        <c:spPr>
          <a:ln w="6350">
            <a:noFill/>
          </a:ln>
        </c:spPr>
        <c:crossAx val="177492027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Sheet1!$A$1:$A$3</c:f>
              <c:strCache>
                <c:ptCount val="3"/>
                <c:pt idx="0">
                  <c:v>Faster than</c:v>
                </c:pt>
                <c:pt idx="1">
                  <c:v>The same speed as</c:v>
                </c:pt>
                <c:pt idx="2">
                  <c:v>Slower than</c:v>
                </c:pt>
              </c:strCache>
            </c:strRef>
          </c:cat>
          <c:val>
            <c:numRef>
              <c:f>Sheet1!$B$1:$B$3</c:f>
              <c:numCache>
                <c:formatCode>0%</c:formatCode>
                <c:ptCount val="3"/>
                <c:pt idx="0">
                  <c:v>0.0</c:v>
                </c:pt>
                <c:pt idx="1">
                  <c:v>0.0</c:v>
                </c:pt>
                <c:pt idx="2">
                  <c:v>0.0</c:v>
                </c:pt>
              </c:numCache>
            </c:numRef>
          </c:val>
        </c:ser>
        <c:dLbls>
          <c:showLegendKey val="0"/>
          <c:showVal val="0"/>
          <c:showCatName val="0"/>
          <c:showSerName val="0"/>
          <c:showPercent val="0"/>
          <c:showBubbleSize val="0"/>
        </c:dLbls>
        <c:gapWidth val="150"/>
        <c:shape val="cylinder"/>
        <c:axId val="1641918416"/>
        <c:axId val="1641526224"/>
        <c:axId val="0"/>
      </c:bar3DChart>
      <c:catAx>
        <c:axId val="1641918416"/>
        <c:scaling>
          <c:orientation val="minMax"/>
        </c:scaling>
        <c:delete val="0"/>
        <c:axPos val="b"/>
        <c:numFmt formatCode="General" sourceLinked="1"/>
        <c:majorTickMark val="out"/>
        <c:minorTickMark val="none"/>
        <c:tickLblPos val="nextTo"/>
        <c:spPr>
          <a:ln w="6350">
            <a:noFill/>
          </a:ln>
        </c:spPr>
        <c:crossAx val="1641526224"/>
        <c:crosses val="autoZero"/>
        <c:auto val="1"/>
        <c:lblAlgn val="ctr"/>
        <c:lblOffset val="100"/>
        <c:noMultiLvlLbl val="0"/>
      </c:catAx>
      <c:valAx>
        <c:axId val="1641526224"/>
        <c:scaling>
          <c:orientation val="minMax"/>
          <c:min val="0.0"/>
        </c:scaling>
        <c:delete val="0"/>
        <c:axPos val="l"/>
        <c:numFmt formatCode="0%" sourceLinked="1"/>
        <c:majorTickMark val="out"/>
        <c:minorTickMark val="none"/>
        <c:tickLblPos val="none"/>
        <c:spPr>
          <a:ln w="6350">
            <a:noFill/>
          </a:ln>
        </c:spPr>
        <c:crossAx val="164191841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2120426256"/>
        <c:axId val="1829455360"/>
        <c:axId val="0"/>
      </c:bar3DChart>
      <c:catAx>
        <c:axId val="2120426256"/>
        <c:scaling>
          <c:orientation val="minMax"/>
        </c:scaling>
        <c:delete val="0"/>
        <c:axPos val="b"/>
        <c:numFmt formatCode="General" sourceLinked="1"/>
        <c:majorTickMark val="out"/>
        <c:minorTickMark val="none"/>
        <c:tickLblPos val="nextTo"/>
        <c:spPr>
          <a:ln w="6350">
            <a:noFill/>
          </a:ln>
        </c:spPr>
        <c:crossAx val="1829455360"/>
        <c:crosses val="autoZero"/>
        <c:auto val="1"/>
        <c:lblAlgn val="ctr"/>
        <c:lblOffset val="100"/>
        <c:noMultiLvlLbl val="0"/>
      </c:catAx>
      <c:valAx>
        <c:axId val="1829455360"/>
        <c:scaling>
          <c:orientation val="minMax"/>
          <c:min val="0.0"/>
        </c:scaling>
        <c:delete val="0"/>
        <c:axPos val="l"/>
        <c:numFmt formatCode="0%" sourceLinked="1"/>
        <c:majorTickMark val="out"/>
        <c:minorTickMark val="none"/>
        <c:tickLblPos val="none"/>
        <c:spPr>
          <a:ln w="6350">
            <a:noFill/>
          </a:ln>
        </c:spPr>
        <c:crossAx val="212042625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0.0</c:v>
                </c:pt>
                <c:pt idx="1">
                  <c:v>0.0</c:v>
                </c:pt>
              </c:numCache>
            </c:numRef>
          </c:val>
        </c:ser>
        <c:dLbls>
          <c:showLegendKey val="0"/>
          <c:showVal val="0"/>
          <c:showCatName val="0"/>
          <c:showSerName val="0"/>
          <c:showPercent val="0"/>
          <c:showBubbleSize val="0"/>
        </c:dLbls>
        <c:gapWidth val="150"/>
        <c:shape val="cylinder"/>
        <c:axId val="1643011440"/>
        <c:axId val="1643014144"/>
        <c:axId val="0"/>
      </c:bar3DChart>
      <c:catAx>
        <c:axId val="1643011440"/>
        <c:scaling>
          <c:orientation val="minMax"/>
        </c:scaling>
        <c:delete val="0"/>
        <c:axPos val="b"/>
        <c:numFmt formatCode="General" sourceLinked="1"/>
        <c:majorTickMark val="out"/>
        <c:minorTickMark val="none"/>
        <c:tickLblPos val="nextTo"/>
        <c:spPr>
          <a:ln w="6350">
            <a:noFill/>
          </a:ln>
        </c:spPr>
        <c:crossAx val="1643014144"/>
        <c:crosses val="autoZero"/>
        <c:auto val="1"/>
        <c:lblAlgn val="ctr"/>
        <c:lblOffset val="100"/>
        <c:noMultiLvlLbl val="0"/>
      </c:catAx>
      <c:valAx>
        <c:axId val="1643014144"/>
        <c:scaling>
          <c:orientation val="minMax"/>
          <c:min val="0.0"/>
        </c:scaling>
        <c:delete val="0"/>
        <c:axPos val="l"/>
        <c:numFmt formatCode="0%" sourceLinked="1"/>
        <c:majorTickMark val="out"/>
        <c:minorTickMark val="none"/>
        <c:tickLblPos val="none"/>
        <c:spPr>
          <a:ln w="6350">
            <a:noFill/>
          </a:ln>
        </c:spPr>
        <c:crossAx val="1643011440"/>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0.0</c:v>
                </c:pt>
                <c:pt idx="1">
                  <c:v>0.0</c:v>
                </c:pt>
              </c:numCache>
            </c:numRef>
          </c:val>
        </c:ser>
        <c:dLbls>
          <c:showLegendKey val="0"/>
          <c:showVal val="0"/>
          <c:showCatName val="0"/>
          <c:showSerName val="0"/>
          <c:showPercent val="0"/>
          <c:showBubbleSize val="0"/>
        </c:dLbls>
        <c:gapWidth val="150"/>
        <c:shape val="cylinder"/>
        <c:axId val="1829286288"/>
        <c:axId val="1829300848"/>
        <c:axId val="0"/>
      </c:bar3DChart>
      <c:catAx>
        <c:axId val="1829286288"/>
        <c:scaling>
          <c:orientation val="minMax"/>
        </c:scaling>
        <c:delete val="0"/>
        <c:axPos val="b"/>
        <c:numFmt formatCode="General" sourceLinked="1"/>
        <c:majorTickMark val="out"/>
        <c:minorTickMark val="none"/>
        <c:tickLblPos val="nextTo"/>
        <c:spPr>
          <a:ln w="6350">
            <a:noFill/>
          </a:ln>
        </c:spPr>
        <c:crossAx val="1829300848"/>
        <c:crosses val="autoZero"/>
        <c:auto val="1"/>
        <c:lblAlgn val="ctr"/>
        <c:lblOffset val="100"/>
        <c:noMultiLvlLbl val="0"/>
      </c:catAx>
      <c:valAx>
        <c:axId val="1829300848"/>
        <c:scaling>
          <c:orientation val="minMax"/>
          <c:min val="0.0"/>
        </c:scaling>
        <c:delete val="0"/>
        <c:axPos val="l"/>
        <c:numFmt formatCode="0%" sourceLinked="1"/>
        <c:majorTickMark val="out"/>
        <c:minorTickMark val="none"/>
        <c:tickLblPos val="none"/>
        <c:spPr>
          <a:ln w="6350">
            <a:noFill/>
          </a:ln>
        </c:spPr>
        <c:crossAx val="182928628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0.0</c:v>
                </c:pt>
                <c:pt idx="1">
                  <c:v>0.0</c:v>
                </c:pt>
              </c:numCache>
            </c:numRef>
          </c:val>
        </c:ser>
        <c:dLbls>
          <c:showLegendKey val="0"/>
          <c:showVal val="0"/>
          <c:showCatName val="0"/>
          <c:showSerName val="0"/>
          <c:showPercent val="0"/>
          <c:showBubbleSize val="0"/>
        </c:dLbls>
        <c:gapWidth val="150"/>
        <c:shape val="cylinder"/>
        <c:axId val="-2008880464"/>
        <c:axId val="1991493056"/>
        <c:axId val="0"/>
      </c:bar3DChart>
      <c:catAx>
        <c:axId val="-2008880464"/>
        <c:scaling>
          <c:orientation val="minMax"/>
        </c:scaling>
        <c:delete val="0"/>
        <c:axPos val="b"/>
        <c:numFmt formatCode="General" sourceLinked="1"/>
        <c:majorTickMark val="out"/>
        <c:minorTickMark val="none"/>
        <c:tickLblPos val="nextTo"/>
        <c:spPr>
          <a:ln w="6350">
            <a:noFill/>
          </a:ln>
        </c:spPr>
        <c:crossAx val="1991493056"/>
        <c:crosses val="autoZero"/>
        <c:auto val="1"/>
        <c:lblAlgn val="ctr"/>
        <c:lblOffset val="100"/>
        <c:noMultiLvlLbl val="0"/>
      </c:catAx>
      <c:valAx>
        <c:axId val="1991493056"/>
        <c:scaling>
          <c:orientation val="minMax"/>
          <c:min val="0.0"/>
        </c:scaling>
        <c:delete val="0"/>
        <c:axPos val="l"/>
        <c:numFmt formatCode="0%" sourceLinked="1"/>
        <c:majorTickMark val="out"/>
        <c:minorTickMark val="none"/>
        <c:tickLblPos val="none"/>
        <c:spPr>
          <a:ln w="6350">
            <a:noFill/>
          </a:ln>
        </c:spPr>
        <c:crossAx val="-2008880464"/>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2123734416"/>
        <c:axId val="-2123747104"/>
        <c:axId val="0"/>
      </c:bar3DChart>
      <c:catAx>
        <c:axId val="-2123734416"/>
        <c:scaling>
          <c:orientation val="minMax"/>
        </c:scaling>
        <c:delete val="0"/>
        <c:axPos val="b"/>
        <c:numFmt formatCode="General" sourceLinked="1"/>
        <c:majorTickMark val="out"/>
        <c:minorTickMark val="none"/>
        <c:tickLblPos val="nextTo"/>
        <c:spPr>
          <a:ln w="6350">
            <a:noFill/>
          </a:ln>
        </c:spPr>
        <c:crossAx val="-2123747104"/>
        <c:crosses val="autoZero"/>
        <c:auto val="1"/>
        <c:lblAlgn val="ctr"/>
        <c:lblOffset val="100"/>
        <c:noMultiLvlLbl val="0"/>
      </c:catAx>
      <c:valAx>
        <c:axId val="-2123747104"/>
        <c:scaling>
          <c:orientation val="minMax"/>
          <c:min val="0.0"/>
        </c:scaling>
        <c:delete val="0"/>
        <c:axPos val="l"/>
        <c:numFmt formatCode="0%" sourceLinked="1"/>
        <c:majorTickMark val="out"/>
        <c:minorTickMark val="none"/>
        <c:tickLblPos val="none"/>
        <c:spPr>
          <a:ln w="6350">
            <a:noFill/>
          </a:ln>
        </c:spPr>
        <c:crossAx val="-212373441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Sheet1!$A$1:$A$7</c:f>
              <c:strCache>
                <c:ptCount val="7"/>
                <c:pt idx="0">
                  <c:v>New</c:v>
                </c:pt>
                <c:pt idx="1">
                  <c:v>Ready</c:v>
                </c:pt>
                <c:pt idx="2">
                  <c:v>Ready/suspend</c:v>
                </c:pt>
                <c:pt idx="3">
                  <c:v>Blocked</c:v>
                </c:pt>
                <c:pt idx="4">
                  <c:v>Blocked/suspend</c:v>
                </c:pt>
                <c:pt idx="5">
                  <c:v>Running</c:v>
                </c:pt>
                <c:pt idx="6">
                  <c:v>Exit</c:v>
                </c:pt>
              </c:strCache>
            </c:strRef>
          </c:cat>
          <c:val>
            <c:numRef>
              <c:f>Sheet1!$B$1:$B$7</c:f>
              <c:numCache>
                <c:formatCode>0%</c:formatCode>
                <c:ptCount val="7"/>
                <c:pt idx="0">
                  <c:v>0.0</c:v>
                </c:pt>
                <c:pt idx="1">
                  <c:v>0.0</c:v>
                </c:pt>
                <c:pt idx="2">
                  <c:v>0.0</c:v>
                </c:pt>
                <c:pt idx="3">
                  <c:v>0.0</c:v>
                </c:pt>
                <c:pt idx="4">
                  <c:v>0.0</c:v>
                </c:pt>
                <c:pt idx="5">
                  <c:v>0.0</c:v>
                </c:pt>
                <c:pt idx="6">
                  <c:v>0.0</c:v>
                </c:pt>
              </c:numCache>
            </c:numRef>
          </c:val>
        </c:ser>
        <c:dLbls>
          <c:showLegendKey val="0"/>
          <c:showVal val="0"/>
          <c:showCatName val="0"/>
          <c:showSerName val="0"/>
          <c:showPercent val="0"/>
          <c:showBubbleSize val="0"/>
        </c:dLbls>
        <c:gapWidth val="150"/>
        <c:shape val="cylinder"/>
        <c:axId val="1774448240"/>
        <c:axId val="1832373904"/>
        <c:axId val="0"/>
      </c:bar3DChart>
      <c:catAx>
        <c:axId val="1774448240"/>
        <c:scaling>
          <c:orientation val="minMax"/>
        </c:scaling>
        <c:delete val="0"/>
        <c:axPos val="b"/>
        <c:numFmt formatCode="General" sourceLinked="1"/>
        <c:majorTickMark val="out"/>
        <c:minorTickMark val="none"/>
        <c:tickLblPos val="nextTo"/>
        <c:spPr>
          <a:ln w="6350">
            <a:noFill/>
          </a:ln>
        </c:spPr>
        <c:crossAx val="1832373904"/>
        <c:crosses val="autoZero"/>
        <c:auto val="1"/>
        <c:lblAlgn val="ctr"/>
        <c:lblOffset val="100"/>
        <c:noMultiLvlLbl val="0"/>
      </c:catAx>
      <c:valAx>
        <c:axId val="1832373904"/>
        <c:scaling>
          <c:orientation val="minMax"/>
          <c:min val="0.0"/>
        </c:scaling>
        <c:delete val="0"/>
        <c:axPos val="l"/>
        <c:numFmt formatCode="0%" sourceLinked="1"/>
        <c:majorTickMark val="out"/>
        <c:minorTickMark val="none"/>
        <c:tickLblPos val="none"/>
        <c:spPr>
          <a:ln w="6350">
            <a:noFill/>
          </a:ln>
        </c:spPr>
        <c:crossAx val="1774448240"/>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First Come First Serve</c:v>
                </c:pt>
                <c:pt idx="1">
                  <c:v>Round Robin</c:v>
                </c:pt>
                <c:pt idx="2">
                  <c:v>Shortest Process Next</c:v>
                </c:pt>
                <c:pt idx="3">
                  <c:v>Shortest Remaining Time</c:v>
                </c:pt>
                <c:pt idx="4">
                  <c:v>Feedback</c:v>
                </c:pt>
              </c:strCache>
            </c:strRef>
          </c:cat>
          <c:val>
            <c:numRef>
              <c:f>Sheet1!$B$1:$B$5</c:f>
              <c:numCache>
                <c:formatCode>0%</c:formatCode>
                <c:ptCount val="5"/>
                <c:pt idx="0">
                  <c:v>0.0</c:v>
                </c:pt>
                <c:pt idx="1">
                  <c:v>0.0</c:v>
                </c:pt>
                <c:pt idx="2">
                  <c:v>0.0</c:v>
                </c:pt>
                <c:pt idx="3">
                  <c:v>0.0</c:v>
                </c:pt>
                <c:pt idx="4">
                  <c:v>0.0</c:v>
                </c:pt>
              </c:numCache>
            </c:numRef>
          </c:val>
        </c:ser>
        <c:dLbls>
          <c:showLegendKey val="0"/>
          <c:showVal val="0"/>
          <c:showCatName val="0"/>
          <c:showSerName val="0"/>
          <c:showPercent val="0"/>
          <c:showBubbleSize val="0"/>
        </c:dLbls>
        <c:gapWidth val="150"/>
        <c:shape val="cylinder"/>
        <c:axId val="929871488"/>
        <c:axId val="929874192"/>
        <c:axId val="0"/>
      </c:bar3DChart>
      <c:catAx>
        <c:axId val="929871488"/>
        <c:scaling>
          <c:orientation val="minMax"/>
        </c:scaling>
        <c:delete val="0"/>
        <c:axPos val="b"/>
        <c:numFmt formatCode="General" sourceLinked="1"/>
        <c:majorTickMark val="out"/>
        <c:minorTickMark val="none"/>
        <c:tickLblPos val="nextTo"/>
        <c:spPr>
          <a:ln w="6350">
            <a:noFill/>
          </a:ln>
        </c:spPr>
        <c:crossAx val="929874192"/>
        <c:crosses val="autoZero"/>
        <c:auto val="1"/>
        <c:lblAlgn val="ctr"/>
        <c:lblOffset val="100"/>
        <c:noMultiLvlLbl val="0"/>
      </c:catAx>
      <c:valAx>
        <c:axId val="929874192"/>
        <c:scaling>
          <c:orientation val="minMax"/>
          <c:min val="0.0"/>
        </c:scaling>
        <c:delete val="0"/>
        <c:axPos val="l"/>
        <c:numFmt formatCode="0%" sourceLinked="1"/>
        <c:majorTickMark val="out"/>
        <c:minorTickMark val="none"/>
        <c:tickLblPos val="none"/>
        <c:spPr>
          <a:ln w="6350">
            <a:noFill/>
          </a:ln>
        </c:spPr>
        <c:crossAx val="92987148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0.0</c:v>
                </c:pt>
                <c:pt idx="1">
                  <c:v>0.0</c:v>
                </c:pt>
              </c:numCache>
            </c:numRef>
          </c:val>
        </c:ser>
        <c:dLbls>
          <c:showLegendKey val="0"/>
          <c:showVal val="0"/>
          <c:showCatName val="0"/>
          <c:showSerName val="0"/>
          <c:showPercent val="0"/>
          <c:showBubbleSize val="0"/>
        </c:dLbls>
        <c:gapWidth val="150"/>
        <c:shape val="cylinder"/>
        <c:axId val="929512528"/>
        <c:axId val="929509808"/>
        <c:axId val="0"/>
      </c:bar3DChart>
      <c:catAx>
        <c:axId val="929512528"/>
        <c:scaling>
          <c:orientation val="minMax"/>
        </c:scaling>
        <c:delete val="0"/>
        <c:axPos val="b"/>
        <c:numFmt formatCode="General" sourceLinked="1"/>
        <c:majorTickMark val="out"/>
        <c:minorTickMark val="none"/>
        <c:tickLblPos val="nextTo"/>
        <c:spPr>
          <a:ln w="6350">
            <a:noFill/>
          </a:ln>
        </c:spPr>
        <c:crossAx val="929509808"/>
        <c:crosses val="autoZero"/>
        <c:auto val="1"/>
        <c:lblAlgn val="ctr"/>
        <c:lblOffset val="100"/>
        <c:noMultiLvlLbl val="0"/>
      </c:catAx>
      <c:valAx>
        <c:axId val="929509808"/>
        <c:scaling>
          <c:orientation val="minMax"/>
          <c:min val="0.0"/>
        </c:scaling>
        <c:delete val="0"/>
        <c:axPos val="l"/>
        <c:numFmt formatCode="0%" sourceLinked="1"/>
        <c:majorTickMark val="out"/>
        <c:minorTickMark val="none"/>
        <c:tickLblPos val="none"/>
        <c:spPr>
          <a:ln w="6350">
            <a:noFill/>
          </a:ln>
        </c:spPr>
        <c:crossAx val="92951252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Load Sharing</c:v>
                </c:pt>
                <c:pt idx="1">
                  <c:v>Dynamic Scheduling</c:v>
                </c:pt>
                <c:pt idx="2">
                  <c:v>Gang Scheduling</c:v>
                </c:pt>
                <c:pt idx="3">
                  <c:v>Dedicated Processor Assignment</c:v>
                </c:pt>
              </c:strCache>
            </c:strRef>
          </c:cat>
          <c:val>
            <c:numRef>
              <c:f>Sheet1!$B$1:$B$4</c:f>
              <c:numCache>
                <c:formatCode>0%</c:formatCode>
                <c:ptCount val="4"/>
                <c:pt idx="0">
                  <c:v>0.0</c:v>
                </c:pt>
                <c:pt idx="1">
                  <c:v>0.0</c:v>
                </c:pt>
                <c:pt idx="2">
                  <c:v>0.0</c:v>
                </c:pt>
                <c:pt idx="3">
                  <c:v>0.0</c:v>
                </c:pt>
              </c:numCache>
            </c:numRef>
          </c:val>
        </c:ser>
        <c:dLbls>
          <c:showLegendKey val="0"/>
          <c:showVal val="0"/>
          <c:showCatName val="0"/>
          <c:showSerName val="0"/>
          <c:showPercent val="0"/>
          <c:showBubbleSize val="0"/>
        </c:dLbls>
        <c:gapWidth val="150"/>
        <c:shape val="cylinder"/>
        <c:axId val="929383856"/>
        <c:axId val="929381136"/>
        <c:axId val="0"/>
      </c:bar3DChart>
      <c:catAx>
        <c:axId val="929383856"/>
        <c:scaling>
          <c:orientation val="minMax"/>
        </c:scaling>
        <c:delete val="0"/>
        <c:axPos val="b"/>
        <c:numFmt formatCode="General" sourceLinked="1"/>
        <c:majorTickMark val="out"/>
        <c:minorTickMark val="none"/>
        <c:tickLblPos val="nextTo"/>
        <c:spPr>
          <a:ln w="6350">
            <a:noFill/>
          </a:ln>
        </c:spPr>
        <c:crossAx val="929381136"/>
        <c:crosses val="autoZero"/>
        <c:auto val="1"/>
        <c:lblAlgn val="ctr"/>
        <c:lblOffset val="100"/>
        <c:noMultiLvlLbl val="0"/>
      </c:catAx>
      <c:valAx>
        <c:axId val="929381136"/>
        <c:scaling>
          <c:orientation val="minMax"/>
          <c:min val="0.0"/>
        </c:scaling>
        <c:delete val="0"/>
        <c:axPos val="l"/>
        <c:numFmt formatCode="0%" sourceLinked="1"/>
        <c:majorTickMark val="out"/>
        <c:minorTickMark val="none"/>
        <c:tickLblPos val="none"/>
        <c:spPr>
          <a:ln w="6350">
            <a:noFill/>
          </a:ln>
        </c:spPr>
        <c:crossAx val="92938385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Sheet1!$A$1:$A$3</c:f>
              <c:strCache>
                <c:ptCount val="3"/>
                <c:pt idx="0">
                  <c:v>Round Robin</c:v>
                </c:pt>
                <c:pt idx="1">
                  <c:v>Shortest Process Next</c:v>
                </c:pt>
                <c:pt idx="2">
                  <c:v>Shortest Remaining Time</c:v>
                </c:pt>
              </c:strCache>
            </c:strRef>
          </c:cat>
          <c:val>
            <c:numRef>
              <c:f>Sheet1!$B$1:$B$3</c:f>
              <c:numCache>
                <c:formatCode>0%</c:formatCode>
                <c:ptCount val="3"/>
                <c:pt idx="0">
                  <c:v>0.0</c:v>
                </c:pt>
                <c:pt idx="1">
                  <c:v>0.0</c:v>
                </c:pt>
                <c:pt idx="2">
                  <c:v>0.0</c:v>
                </c:pt>
              </c:numCache>
            </c:numRef>
          </c:val>
        </c:ser>
        <c:dLbls>
          <c:showLegendKey val="0"/>
          <c:showVal val="0"/>
          <c:showCatName val="0"/>
          <c:showSerName val="0"/>
          <c:showPercent val="0"/>
          <c:showBubbleSize val="0"/>
        </c:dLbls>
        <c:gapWidth val="150"/>
        <c:shape val="cylinder"/>
        <c:axId val="1642318752"/>
        <c:axId val="1642316032"/>
        <c:axId val="0"/>
      </c:bar3DChart>
      <c:catAx>
        <c:axId val="1642318752"/>
        <c:scaling>
          <c:orientation val="minMax"/>
        </c:scaling>
        <c:delete val="0"/>
        <c:axPos val="b"/>
        <c:numFmt formatCode="General" sourceLinked="1"/>
        <c:majorTickMark val="out"/>
        <c:minorTickMark val="none"/>
        <c:tickLblPos val="nextTo"/>
        <c:spPr>
          <a:ln w="6350">
            <a:noFill/>
          </a:ln>
        </c:spPr>
        <c:crossAx val="1642316032"/>
        <c:crosses val="autoZero"/>
        <c:auto val="1"/>
        <c:lblAlgn val="ctr"/>
        <c:lblOffset val="100"/>
        <c:noMultiLvlLbl val="0"/>
      </c:catAx>
      <c:valAx>
        <c:axId val="1642316032"/>
        <c:scaling>
          <c:orientation val="minMax"/>
          <c:min val="0.0"/>
        </c:scaling>
        <c:delete val="0"/>
        <c:axPos val="l"/>
        <c:numFmt formatCode="0%" sourceLinked="1"/>
        <c:majorTickMark val="out"/>
        <c:minorTickMark val="none"/>
        <c:tickLblPos val="none"/>
        <c:spPr>
          <a:ln w="6350">
            <a:noFill/>
          </a:ln>
        </c:spPr>
        <c:crossAx val="164231875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Fine</c:v>
                </c:pt>
                <c:pt idx="1">
                  <c:v>Medium</c:v>
                </c:pt>
                <c:pt idx="2">
                  <c:v>Coarse</c:v>
                </c:pt>
                <c:pt idx="3">
                  <c:v>Very Coarse</c:v>
                </c:pt>
                <c:pt idx="4">
                  <c:v>Independent</c:v>
                </c:pt>
              </c:strCache>
            </c:strRef>
          </c:cat>
          <c:val>
            <c:numRef>
              <c:f>Sheet1!$B$1:$B$5</c:f>
              <c:numCache>
                <c:formatCode>0%</c:formatCode>
                <c:ptCount val="5"/>
                <c:pt idx="0">
                  <c:v>0.0</c:v>
                </c:pt>
                <c:pt idx="1">
                  <c:v>0.0</c:v>
                </c:pt>
                <c:pt idx="2">
                  <c:v>0.0</c:v>
                </c:pt>
                <c:pt idx="3">
                  <c:v>0.0</c:v>
                </c:pt>
                <c:pt idx="4">
                  <c:v>0.0</c:v>
                </c:pt>
              </c:numCache>
            </c:numRef>
          </c:val>
        </c:ser>
        <c:dLbls>
          <c:showLegendKey val="0"/>
          <c:showVal val="0"/>
          <c:showCatName val="0"/>
          <c:showSerName val="0"/>
          <c:showPercent val="0"/>
          <c:showBubbleSize val="0"/>
        </c:dLbls>
        <c:gapWidth val="150"/>
        <c:shape val="cylinder"/>
        <c:axId val="929201248"/>
        <c:axId val="929198512"/>
        <c:axId val="0"/>
      </c:bar3DChart>
      <c:catAx>
        <c:axId val="929201248"/>
        <c:scaling>
          <c:orientation val="minMax"/>
        </c:scaling>
        <c:delete val="0"/>
        <c:axPos val="b"/>
        <c:numFmt formatCode="General" sourceLinked="1"/>
        <c:majorTickMark val="out"/>
        <c:minorTickMark val="none"/>
        <c:tickLblPos val="nextTo"/>
        <c:spPr>
          <a:ln w="6350">
            <a:noFill/>
          </a:ln>
        </c:spPr>
        <c:crossAx val="929198512"/>
        <c:crosses val="autoZero"/>
        <c:auto val="1"/>
        <c:lblAlgn val="ctr"/>
        <c:lblOffset val="100"/>
        <c:noMultiLvlLbl val="0"/>
      </c:catAx>
      <c:valAx>
        <c:axId val="929198512"/>
        <c:scaling>
          <c:orientation val="minMax"/>
          <c:min val="0.0"/>
        </c:scaling>
        <c:delete val="0"/>
        <c:axPos val="l"/>
        <c:numFmt formatCode="0%" sourceLinked="1"/>
        <c:majorTickMark val="out"/>
        <c:minorTickMark val="none"/>
        <c:tickLblPos val="none"/>
        <c:spPr>
          <a:ln w="6350">
            <a:noFill/>
          </a:ln>
        </c:spPr>
        <c:crossAx val="92920124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0.0</c:v>
                </c:pt>
                <c:pt idx="1">
                  <c:v>0.0</c:v>
                </c:pt>
              </c:numCache>
            </c:numRef>
          </c:val>
        </c:ser>
        <c:dLbls>
          <c:showLegendKey val="0"/>
          <c:showVal val="0"/>
          <c:showCatName val="0"/>
          <c:showSerName val="0"/>
          <c:showPercent val="0"/>
          <c:showBubbleSize val="0"/>
        </c:dLbls>
        <c:gapWidth val="150"/>
        <c:shape val="cylinder"/>
        <c:axId val="1642504800"/>
        <c:axId val="1642507488"/>
        <c:axId val="0"/>
      </c:bar3DChart>
      <c:catAx>
        <c:axId val="1642504800"/>
        <c:scaling>
          <c:orientation val="minMax"/>
        </c:scaling>
        <c:delete val="0"/>
        <c:axPos val="b"/>
        <c:numFmt formatCode="General" sourceLinked="1"/>
        <c:majorTickMark val="out"/>
        <c:minorTickMark val="none"/>
        <c:tickLblPos val="nextTo"/>
        <c:spPr>
          <a:ln w="6350">
            <a:noFill/>
          </a:ln>
        </c:spPr>
        <c:crossAx val="1642507488"/>
        <c:crosses val="autoZero"/>
        <c:auto val="1"/>
        <c:lblAlgn val="ctr"/>
        <c:lblOffset val="100"/>
        <c:noMultiLvlLbl val="0"/>
      </c:catAx>
      <c:valAx>
        <c:axId val="1642507488"/>
        <c:scaling>
          <c:orientation val="minMax"/>
          <c:min val="0.0"/>
        </c:scaling>
        <c:delete val="0"/>
        <c:axPos val="l"/>
        <c:numFmt formatCode="0%" sourceLinked="1"/>
        <c:majorTickMark val="out"/>
        <c:minorTickMark val="none"/>
        <c:tickLblPos val="none"/>
        <c:spPr>
          <a:ln w="6350">
            <a:noFill/>
          </a:ln>
        </c:spPr>
        <c:crossAx val="1642504800"/>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Reliability</c:v>
                </c:pt>
                <c:pt idx="1">
                  <c:v>Determinism</c:v>
                </c:pt>
                <c:pt idx="2">
                  <c:v>User Control</c:v>
                </c:pt>
                <c:pt idx="3">
                  <c:v>Responsiveness</c:v>
                </c:pt>
                <c:pt idx="4">
                  <c:v>Fail-soft Operation</c:v>
                </c:pt>
              </c:strCache>
            </c:strRef>
          </c:cat>
          <c:val>
            <c:numRef>
              <c:f>Sheet1!$B$1:$B$5</c:f>
              <c:numCache>
                <c:formatCode>0%</c:formatCode>
                <c:ptCount val="5"/>
                <c:pt idx="0">
                  <c:v>0.0</c:v>
                </c:pt>
                <c:pt idx="1">
                  <c:v>0.0</c:v>
                </c:pt>
                <c:pt idx="2">
                  <c:v>0.0</c:v>
                </c:pt>
                <c:pt idx="3">
                  <c:v>0.0</c:v>
                </c:pt>
                <c:pt idx="4">
                  <c:v>0.0</c:v>
                </c:pt>
              </c:numCache>
            </c:numRef>
          </c:val>
        </c:ser>
        <c:dLbls>
          <c:showLegendKey val="0"/>
          <c:showVal val="0"/>
          <c:showCatName val="0"/>
          <c:showSerName val="0"/>
          <c:showPercent val="0"/>
          <c:showBubbleSize val="0"/>
        </c:dLbls>
        <c:gapWidth val="150"/>
        <c:shape val="cylinder"/>
        <c:axId val="1642230576"/>
        <c:axId val="1642227840"/>
        <c:axId val="0"/>
      </c:bar3DChart>
      <c:catAx>
        <c:axId val="1642230576"/>
        <c:scaling>
          <c:orientation val="minMax"/>
        </c:scaling>
        <c:delete val="0"/>
        <c:axPos val="b"/>
        <c:numFmt formatCode="General" sourceLinked="1"/>
        <c:majorTickMark val="out"/>
        <c:minorTickMark val="none"/>
        <c:tickLblPos val="nextTo"/>
        <c:spPr>
          <a:ln w="6350">
            <a:noFill/>
          </a:ln>
        </c:spPr>
        <c:crossAx val="1642227840"/>
        <c:crosses val="autoZero"/>
        <c:auto val="1"/>
        <c:lblAlgn val="ctr"/>
        <c:lblOffset val="100"/>
        <c:noMultiLvlLbl val="0"/>
      </c:catAx>
      <c:valAx>
        <c:axId val="1642227840"/>
        <c:scaling>
          <c:orientation val="minMax"/>
          <c:min val="0.0"/>
        </c:scaling>
        <c:delete val="0"/>
        <c:axPos val="l"/>
        <c:numFmt formatCode="0%" sourceLinked="1"/>
        <c:majorTickMark val="out"/>
        <c:minorTickMark val="none"/>
        <c:tickLblPos val="none"/>
        <c:spPr>
          <a:ln w="6350">
            <a:noFill/>
          </a:ln>
        </c:spPr>
        <c:crossAx val="164223057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0.0</c:v>
                </c:pt>
                <c:pt idx="1">
                  <c:v>0.0</c:v>
                </c:pt>
              </c:numCache>
            </c:numRef>
          </c:val>
        </c:ser>
        <c:dLbls>
          <c:showLegendKey val="0"/>
          <c:showVal val="0"/>
          <c:showCatName val="0"/>
          <c:showSerName val="0"/>
          <c:showPercent val="0"/>
          <c:showBubbleSize val="0"/>
        </c:dLbls>
        <c:gapWidth val="150"/>
        <c:shape val="cylinder"/>
        <c:axId val="1641294624"/>
        <c:axId val="1641291904"/>
        <c:axId val="0"/>
      </c:bar3DChart>
      <c:catAx>
        <c:axId val="1641294624"/>
        <c:scaling>
          <c:orientation val="minMax"/>
        </c:scaling>
        <c:delete val="0"/>
        <c:axPos val="b"/>
        <c:numFmt formatCode="General" sourceLinked="1"/>
        <c:majorTickMark val="out"/>
        <c:minorTickMark val="none"/>
        <c:tickLblPos val="nextTo"/>
        <c:spPr>
          <a:ln w="6350">
            <a:noFill/>
          </a:ln>
        </c:spPr>
        <c:crossAx val="1641291904"/>
        <c:crosses val="autoZero"/>
        <c:auto val="1"/>
        <c:lblAlgn val="ctr"/>
        <c:lblOffset val="100"/>
        <c:noMultiLvlLbl val="0"/>
      </c:catAx>
      <c:valAx>
        <c:axId val="1641291904"/>
        <c:scaling>
          <c:orientation val="minMax"/>
          <c:min val="0.0"/>
        </c:scaling>
        <c:delete val="0"/>
        <c:axPos val="l"/>
        <c:numFmt formatCode="0%" sourceLinked="1"/>
        <c:majorTickMark val="out"/>
        <c:minorTickMark val="none"/>
        <c:tickLblPos val="none"/>
        <c:spPr>
          <a:ln w="6350">
            <a:noFill/>
          </a:ln>
        </c:spPr>
        <c:crossAx val="1641294624"/>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Preemption </c:v>
                </c:pt>
                <c:pt idx="1">
                  <c:v>Inversion</c:v>
                </c:pt>
                <c:pt idx="2">
                  <c:v>Inheritance</c:v>
                </c:pt>
                <c:pt idx="3">
                  <c:v>Interruption</c:v>
                </c:pt>
              </c:strCache>
            </c:strRef>
          </c:cat>
          <c:val>
            <c:numRef>
              <c:f>Sheet1!$B$1:$B$4</c:f>
              <c:numCache>
                <c:formatCode>0%</c:formatCode>
                <c:ptCount val="4"/>
                <c:pt idx="0">
                  <c:v>0.0</c:v>
                </c:pt>
                <c:pt idx="1">
                  <c:v>0.0</c:v>
                </c:pt>
                <c:pt idx="2">
                  <c:v>0.0</c:v>
                </c:pt>
                <c:pt idx="3">
                  <c:v>0.0</c:v>
                </c:pt>
              </c:numCache>
            </c:numRef>
          </c:val>
        </c:ser>
        <c:dLbls>
          <c:showLegendKey val="0"/>
          <c:showVal val="0"/>
          <c:showCatName val="0"/>
          <c:showSerName val="0"/>
          <c:showPercent val="0"/>
          <c:showBubbleSize val="0"/>
        </c:dLbls>
        <c:gapWidth val="150"/>
        <c:shape val="cylinder"/>
        <c:axId val="-2008859584"/>
        <c:axId val="-2027569056"/>
        <c:axId val="0"/>
      </c:bar3DChart>
      <c:catAx>
        <c:axId val="-2008859584"/>
        <c:scaling>
          <c:orientation val="minMax"/>
        </c:scaling>
        <c:delete val="0"/>
        <c:axPos val="b"/>
        <c:numFmt formatCode="General" sourceLinked="1"/>
        <c:majorTickMark val="out"/>
        <c:minorTickMark val="none"/>
        <c:tickLblPos val="nextTo"/>
        <c:spPr>
          <a:ln w="6350">
            <a:noFill/>
          </a:ln>
        </c:spPr>
        <c:crossAx val="-2027569056"/>
        <c:crosses val="autoZero"/>
        <c:auto val="1"/>
        <c:lblAlgn val="ctr"/>
        <c:lblOffset val="100"/>
        <c:noMultiLvlLbl val="0"/>
      </c:catAx>
      <c:valAx>
        <c:axId val="-2027569056"/>
        <c:scaling>
          <c:orientation val="minMax"/>
          <c:min val="0.0"/>
        </c:scaling>
        <c:delete val="0"/>
        <c:axPos val="l"/>
        <c:numFmt formatCode="0%" sourceLinked="1"/>
        <c:majorTickMark val="out"/>
        <c:minorTickMark val="none"/>
        <c:tickLblPos val="none"/>
        <c:spPr>
          <a:ln w="6350">
            <a:noFill/>
          </a:ln>
        </c:spPr>
        <c:crossAx val="-2008859584"/>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Multicore</c:v>
                </c:pt>
                <c:pt idx="1">
                  <c:v>Multiprogramming</c:v>
                </c:pt>
                <c:pt idx="2">
                  <c:v>System on a Chip (SoC)</c:v>
                </c:pt>
                <c:pt idx="3">
                  <c:v>Secondary Memory</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2005174272"/>
        <c:axId val="-2003526240"/>
        <c:axId val="0"/>
      </c:bar3DChart>
      <c:catAx>
        <c:axId val="-2005174272"/>
        <c:scaling>
          <c:orientation val="minMax"/>
        </c:scaling>
        <c:delete val="0"/>
        <c:axPos val="b"/>
        <c:numFmt formatCode="General" sourceLinked="1"/>
        <c:majorTickMark val="out"/>
        <c:minorTickMark val="none"/>
        <c:tickLblPos val="nextTo"/>
        <c:spPr>
          <a:ln w="6350">
            <a:noFill/>
          </a:ln>
        </c:spPr>
        <c:crossAx val="-2003526240"/>
        <c:crosses val="autoZero"/>
        <c:auto val="1"/>
        <c:lblAlgn val="ctr"/>
        <c:lblOffset val="100"/>
        <c:noMultiLvlLbl val="0"/>
      </c:catAx>
      <c:valAx>
        <c:axId val="-2003526240"/>
        <c:scaling>
          <c:orientation val="minMax"/>
          <c:min val="0.0"/>
        </c:scaling>
        <c:delete val="0"/>
        <c:axPos val="l"/>
        <c:numFmt formatCode="0%" sourceLinked="1"/>
        <c:majorTickMark val="out"/>
        <c:minorTickMark val="none"/>
        <c:tickLblPos val="none"/>
        <c:spPr>
          <a:ln w="6350">
            <a:noFill/>
          </a:ln>
        </c:spPr>
        <c:crossAx val="-200517427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layoutTarget val="inner"/>
          <c:xMode val="edge"/>
          <c:yMode val="edge"/>
          <c:x val="0.00833333333333334"/>
          <c:y val="0.0944330578839211"/>
          <c:w val="0.991666666666667"/>
          <c:h val="0.565834641377268"/>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2</c:v>
                </c:pt>
                <c:pt idx="1">
                  <c:v>5</c:v>
                </c:pt>
                <c:pt idx="2">
                  <c:v>8</c:v>
                </c:pt>
                <c:pt idx="3">
                  <c:v>16</c:v>
                </c:pt>
                <c:pt idx="4">
                  <c:v>32</c:v>
                </c:pt>
              </c:strCache>
            </c:strRef>
          </c:cat>
          <c:val>
            <c:numRef>
              <c:f>Sheet1!$B$1:$B$5</c:f>
              <c:numCache>
                <c:formatCode>0%</c:formatCode>
                <c:ptCount val="5"/>
                <c:pt idx="0">
                  <c:v>0.0</c:v>
                </c:pt>
                <c:pt idx="1">
                  <c:v>0.0</c:v>
                </c:pt>
                <c:pt idx="2">
                  <c:v>0.0</c:v>
                </c:pt>
                <c:pt idx="3">
                  <c:v>0.0</c:v>
                </c:pt>
                <c:pt idx="4">
                  <c:v>0.0</c:v>
                </c:pt>
              </c:numCache>
            </c:numRef>
          </c:val>
        </c:ser>
        <c:dLbls>
          <c:showLegendKey val="0"/>
          <c:showVal val="0"/>
          <c:showCatName val="0"/>
          <c:showSerName val="0"/>
          <c:showPercent val="0"/>
          <c:showBubbleSize val="0"/>
        </c:dLbls>
        <c:gapWidth val="150"/>
        <c:shape val="cylinder"/>
        <c:axId val="929348064"/>
        <c:axId val="929908976"/>
        <c:axId val="0"/>
      </c:bar3DChart>
      <c:catAx>
        <c:axId val="929348064"/>
        <c:scaling>
          <c:orientation val="minMax"/>
        </c:scaling>
        <c:delete val="0"/>
        <c:axPos val="b"/>
        <c:numFmt formatCode="General" sourceLinked="1"/>
        <c:majorTickMark val="out"/>
        <c:minorTickMark val="none"/>
        <c:tickLblPos val="nextTo"/>
        <c:spPr>
          <a:ln w="6350">
            <a:noFill/>
          </a:ln>
        </c:spPr>
        <c:crossAx val="929908976"/>
        <c:crosses val="autoZero"/>
        <c:auto val="1"/>
        <c:lblAlgn val="ctr"/>
        <c:lblOffset val="100"/>
        <c:noMultiLvlLbl val="0"/>
      </c:catAx>
      <c:valAx>
        <c:axId val="929908976"/>
        <c:scaling>
          <c:orientation val="minMax"/>
          <c:min val="0.0"/>
        </c:scaling>
        <c:delete val="0"/>
        <c:axPos val="l"/>
        <c:numFmt formatCode="0%" sourceLinked="1"/>
        <c:majorTickMark val="out"/>
        <c:minorTickMark val="none"/>
        <c:tickLblPos val="none"/>
        <c:spPr>
          <a:ln w="6350">
            <a:noFill/>
          </a:ln>
        </c:spPr>
        <c:crossAx val="929348064"/>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A.</c:v>
                </c:pt>
                <c:pt idx="1">
                  <c:v>B.</c:v>
                </c:pt>
                <c:pt idx="2">
                  <c:v>C.</c:v>
                </c:pt>
                <c:pt idx="3">
                  <c:v>D.</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1770721088"/>
        <c:axId val="1771004496"/>
        <c:axId val="0"/>
      </c:bar3DChart>
      <c:catAx>
        <c:axId val="1770721088"/>
        <c:scaling>
          <c:orientation val="minMax"/>
        </c:scaling>
        <c:delete val="0"/>
        <c:axPos val="b"/>
        <c:numFmt formatCode="General" sourceLinked="1"/>
        <c:majorTickMark val="out"/>
        <c:minorTickMark val="none"/>
        <c:tickLblPos val="nextTo"/>
        <c:spPr>
          <a:ln w="6350">
            <a:noFill/>
          </a:ln>
        </c:spPr>
        <c:crossAx val="1771004496"/>
        <c:crosses val="autoZero"/>
        <c:auto val="1"/>
        <c:lblAlgn val="ctr"/>
        <c:lblOffset val="100"/>
        <c:noMultiLvlLbl val="0"/>
      </c:catAx>
      <c:valAx>
        <c:axId val="1771004496"/>
        <c:scaling>
          <c:orientation val="minMax"/>
          <c:min val="0.0"/>
        </c:scaling>
        <c:delete val="0"/>
        <c:axPos val="l"/>
        <c:numFmt formatCode="0%" sourceLinked="1"/>
        <c:majorTickMark val="out"/>
        <c:minorTickMark val="none"/>
        <c:tickLblPos val="none"/>
        <c:spPr>
          <a:ln w="6350">
            <a:noFill/>
          </a:ln>
        </c:spPr>
        <c:crossAx val="177072108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1991539456"/>
        <c:axId val="-2008982992"/>
        <c:axId val="0"/>
      </c:bar3DChart>
      <c:catAx>
        <c:axId val="1991539456"/>
        <c:scaling>
          <c:orientation val="minMax"/>
        </c:scaling>
        <c:delete val="0"/>
        <c:axPos val="b"/>
        <c:numFmt formatCode="General" sourceLinked="1"/>
        <c:majorTickMark val="out"/>
        <c:minorTickMark val="none"/>
        <c:tickLblPos val="nextTo"/>
        <c:spPr>
          <a:ln w="6350">
            <a:noFill/>
          </a:ln>
        </c:spPr>
        <c:crossAx val="-2008982992"/>
        <c:crosses val="autoZero"/>
        <c:auto val="1"/>
        <c:lblAlgn val="ctr"/>
        <c:lblOffset val="100"/>
        <c:noMultiLvlLbl val="0"/>
      </c:catAx>
      <c:valAx>
        <c:axId val="-2008982992"/>
        <c:scaling>
          <c:orientation val="minMax"/>
          <c:min val="0.0"/>
        </c:scaling>
        <c:delete val="0"/>
        <c:axPos val="l"/>
        <c:numFmt formatCode="0%" sourceLinked="1"/>
        <c:majorTickMark val="out"/>
        <c:minorTickMark val="none"/>
        <c:tickLblPos val="none"/>
        <c:spPr>
          <a:ln w="6350">
            <a:noFill/>
          </a:ln>
        </c:spPr>
        <c:crossAx val="1991539456"/>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Sheet1!$A$1:$A$3</c:f>
              <c:strCache>
                <c:ptCount val="3"/>
                <c:pt idx="0">
                  <c:v>No buffering</c:v>
                </c:pt>
                <c:pt idx="1">
                  <c:v>Single buffering</c:v>
                </c:pt>
                <c:pt idx="2">
                  <c:v>Double buffering</c:v>
                </c:pt>
              </c:strCache>
            </c:strRef>
          </c:cat>
          <c:val>
            <c:numRef>
              <c:f>Sheet1!$B$1:$B$3</c:f>
              <c:numCache>
                <c:formatCode>0%</c:formatCode>
                <c:ptCount val="3"/>
                <c:pt idx="0">
                  <c:v>0.0</c:v>
                </c:pt>
                <c:pt idx="1">
                  <c:v>0.0</c:v>
                </c:pt>
                <c:pt idx="2">
                  <c:v>0.0</c:v>
                </c:pt>
              </c:numCache>
            </c:numRef>
          </c:val>
        </c:ser>
        <c:dLbls>
          <c:showLegendKey val="0"/>
          <c:showVal val="0"/>
          <c:showCatName val="0"/>
          <c:showSerName val="0"/>
          <c:showPercent val="0"/>
          <c:showBubbleSize val="0"/>
        </c:dLbls>
        <c:gapWidth val="150"/>
        <c:shape val="cylinder"/>
        <c:axId val="-2009004320"/>
        <c:axId val="-2008951520"/>
        <c:axId val="0"/>
      </c:bar3DChart>
      <c:catAx>
        <c:axId val="-2009004320"/>
        <c:scaling>
          <c:orientation val="minMax"/>
        </c:scaling>
        <c:delete val="0"/>
        <c:axPos val="b"/>
        <c:numFmt formatCode="General" sourceLinked="1"/>
        <c:majorTickMark val="out"/>
        <c:minorTickMark val="none"/>
        <c:tickLblPos val="nextTo"/>
        <c:spPr>
          <a:ln w="6350">
            <a:noFill/>
          </a:ln>
        </c:spPr>
        <c:crossAx val="-2008951520"/>
        <c:crosses val="autoZero"/>
        <c:auto val="1"/>
        <c:lblAlgn val="ctr"/>
        <c:lblOffset val="100"/>
        <c:noMultiLvlLbl val="0"/>
      </c:catAx>
      <c:valAx>
        <c:axId val="-2008951520"/>
        <c:scaling>
          <c:orientation val="minMax"/>
          <c:min val="0.0"/>
        </c:scaling>
        <c:delete val="0"/>
        <c:axPos val="l"/>
        <c:numFmt formatCode="0%" sourceLinked="1"/>
        <c:majorTickMark val="out"/>
        <c:minorTickMark val="none"/>
        <c:tickLblPos val="none"/>
        <c:spPr>
          <a:ln w="6350">
            <a:noFill/>
          </a:ln>
        </c:spPr>
        <c:crossAx val="-2009004320"/>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Never </c:v>
                </c:pt>
                <c:pt idx="1">
                  <c:v>Batch systems</c:v>
                </c:pt>
                <c:pt idx="2">
                  <c:v>User-interactive systems</c:v>
                </c:pt>
                <c:pt idx="3">
                  <c:v>Mixed-mode systems (user + batch) operations</c:v>
                </c:pt>
              </c:strCache>
            </c:strRef>
          </c:cat>
          <c:val>
            <c:numRef>
              <c:f>Sheet1!$B$1:$B$4</c:f>
              <c:numCache>
                <c:formatCode>0%</c:formatCode>
                <c:ptCount val="4"/>
                <c:pt idx="0">
                  <c:v>0.0</c:v>
                </c:pt>
                <c:pt idx="1">
                  <c:v>0.0</c:v>
                </c:pt>
                <c:pt idx="2">
                  <c:v>0.0</c:v>
                </c:pt>
                <c:pt idx="3">
                  <c:v>0.0</c:v>
                </c:pt>
              </c:numCache>
            </c:numRef>
          </c:val>
        </c:ser>
        <c:dLbls>
          <c:showLegendKey val="0"/>
          <c:showVal val="0"/>
          <c:showCatName val="0"/>
          <c:showSerName val="0"/>
          <c:showPercent val="0"/>
          <c:showBubbleSize val="0"/>
        </c:dLbls>
        <c:gapWidth val="150"/>
        <c:shape val="cylinder"/>
        <c:axId val="1642203712"/>
        <c:axId val="1642478432"/>
        <c:axId val="0"/>
      </c:bar3DChart>
      <c:catAx>
        <c:axId val="1642203712"/>
        <c:scaling>
          <c:orientation val="minMax"/>
        </c:scaling>
        <c:delete val="0"/>
        <c:axPos val="b"/>
        <c:numFmt formatCode="General" sourceLinked="1"/>
        <c:majorTickMark val="out"/>
        <c:minorTickMark val="none"/>
        <c:tickLblPos val="nextTo"/>
        <c:spPr>
          <a:ln w="6350">
            <a:noFill/>
          </a:ln>
        </c:spPr>
        <c:crossAx val="1642478432"/>
        <c:crosses val="autoZero"/>
        <c:auto val="1"/>
        <c:lblAlgn val="ctr"/>
        <c:lblOffset val="100"/>
        <c:noMultiLvlLbl val="0"/>
      </c:catAx>
      <c:valAx>
        <c:axId val="1642478432"/>
        <c:scaling>
          <c:orientation val="minMax"/>
          <c:min val="0.0"/>
        </c:scaling>
        <c:delete val="0"/>
        <c:axPos val="l"/>
        <c:numFmt formatCode="0%" sourceLinked="1"/>
        <c:majorTickMark val="out"/>
        <c:minorTickMark val="none"/>
        <c:tickLblPos val="none"/>
        <c:spPr>
          <a:ln w="6350">
            <a:noFill/>
          </a:ln>
        </c:spPr>
        <c:crossAx val="164220371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Sheet1!$A$1:$A$7</c:f>
              <c:strCache>
                <c:ptCount val="7"/>
                <c:pt idx="0">
                  <c:v>0</c:v>
                </c:pt>
                <c:pt idx="1">
                  <c:v>1</c:v>
                </c:pt>
                <c:pt idx="2">
                  <c:v>2</c:v>
                </c:pt>
                <c:pt idx="3">
                  <c:v>3</c:v>
                </c:pt>
                <c:pt idx="4">
                  <c:v>4</c:v>
                </c:pt>
                <c:pt idx="5">
                  <c:v>5</c:v>
                </c:pt>
                <c:pt idx="6">
                  <c:v>6</c:v>
                </c:pt>
              </c:strCache>
            </c:strRef>
          </c:cat>
          <c:val>
            <c:numRef>
              <c:f>Sheet1!$B$1:$B$7</c:f>
              <c:numCache>
                <c:formatCode>0%</c:formatCode>
                <c:ptCount val="7"/>
                <c:pt idx="0">
                  <c:v>0.0</c:v>
                </c:pt>
                <c:pt idx="1">
                  <c:v>0.0</c:v>
                </c:pt>
                <c:pt idx="2">
                  <c:v>0.0</c:v>
                </c:pt>
                <c:pt idx="3">
                  <c:v>0.0</c:v>
                </c:pt>
                <c:pt idx="4">
                  <c:v>0.0</c:v>
                </c:pt>
                <c:pt idx="5">
                  <c:v>0.0</c:v>
                </c:pt>
                <c:pt idx="6">
                  <c:v>0.0</c:v>
                </c:pt>
              </c:numCache>
            </c:numRef>
          </c:val>
        </c:ser>
        <c:dLbls>
          <c:showLegendKey val="0"/>
          <c:showVal val="0"/>
          <c:showCatName val="0"/>
          <c:showSerName val="0"/>
          <c:showPercent val="0"/>
          <c:showBubbleSize val="0"/>
        </c:dLbls>
        <c:gapWidth val="150"/>
        <c:shape val="cylinder"/>
        <c:axId val="-2102718944"/>
        <c:axId val="-2102422592"/>
        <c:axId val="0"/>
      </c:bar3DChart>
      <c:catAx>
        <c:axId val="-2102718944"/>
        <c:scaling>
          <c:orientation val="minMax"/>
        </c:scaling>
        <c:delete val="0"/>
        <c:axPos val="b"/>
        <c:numFmt formatCode="General" sourceLinked="1"/>
        <c:majorTickMark val="out"/>
        <c:minorTickMark val="none"/>
        <c:tickLblPos val="nextTo"/>
        <c:spPr>
          <a:ln w="6350">
            <a:noFill/>
          </a:ln>
        </c:spPr>
        <c:crossAx val="-2102422592"/>
        <c:crosses val="autoZero"/>
        <c:auto val="1"/>
        <c:lblAlgn val="ctr"/>
        <c:lblOffset val="100"/>
        <c:noMultiLvlLbl val="0"/>
      </c:catAx>
      <c:valAx>
        <c:axId val="-2102422592"/>
        <c:scaling>
          <c:orientation val="minMax"/>
          <c:min val="0.0"/>
        </c:scaling>
        <c:delete val="0"/>
        <c:axPos val="l"/>
        <c:numFmt formatCode="0%" sourceLinked="1"/>
        <c:majorTickMark val="out"/>
        <c:minorTickMark val="none"/>
        <c:tickLblPos val="none"/>
        <c:spPr>
          <a:ln w="6350">
            <a:noFill/>
          </a:ln>
        </c:spPr>
        <c:crossAx val="-2102718944"/>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Sheet1!$A$1:$A$5</c:f>
              <c:strCache>
                <c:ptCount val="5"/>
                <c:pt idx="0">
                  <c:v>Fine</c:v>
                </c:pt>
                <c:pt idx="1">
                  <c:v>Medium</c:v>
                </c:pt>
                <c:pt idx="2">
                  <c:v>Coarse</c:v>
                </c:pt>
                <c:pt idx="3">
                  <c:v>Very Coarse</c:v>
                </c:pt>
                <c:pt idx="4">
                  <c:v>Independent</c:v>
                </c:pt>
              </c:strCache>
            </c:strRef>
          </c:cat>
          <c:val>
            <c:numRef>
              <c:f>Sheet1!$B$1:$B$5</c:f>
              <c:numCache>
                <c:formatCode>0%</c:formatCode>
                <c:ptCount val="5"/>
                <c:pt idx="0">
                  <c:v>0.0</c:v>
                </c:pt>
                <c:pt idx="1">
                  <c:v>0.0</c:v>
                </c:pt>
                <c:pt idx="2">
                  <c:v>0.0</c:v>
                </c:pt>
                <c:pt idx="3">
                  <c:v>0.0</c:v>
                </c:pt>
                <c:pt idx="4">
                  <c:v>0.0</c:v>
                </c:pt>
              </c:numCache>
            </c:numRef>
          </c:val>
        </c:ser>
        <c:dLbls>
          <c:showLegendKey val="0"/>
          <c:showVal val="0"/>
          <c:showCatName val="0"/>
          <c:showSerName val="0"/>
          <c:showPercent val="0"/>
          <c:showBubbleSize val="0"/>
        </c:dLbls>
        <c:gapWidth val="150"/>
        <c:shape val="cylinder"/>
        <c:axId val="-2097403552"/>
        <c:axId val="-2097494736"/>
        <c:axId val="0"/>
      </c:bar3DChart>
      <c:catAx>
        <c:axId val="-2097403552"/>
        <c:scaling>
          <c:orientation val="minMax"/>
        </c:scaling>
        <c:delete val="0"/>
        <c:axPos val="b"/>
        <c:numFmt formatCode="General" sourceLinked="1"/>
        <c:majorTickMark val="out"/>
        <c:minorTickMark val="none"/>
        <c:tickLblPos val="nextTo"/>
        <c:spPr>
          <a:ln w="6350">
            <a:noFill/>
          </a:ln>
        </c:spPr>
        <c:crossAx val="-2097494736"/>
        <c:crosses val="autoZero"/>
        <c:auto val="1"/>
        <c:lblAlgn val="ctr"/>
        <c:lblOffset val="100"/>
        <c:noMultiLvlLbl val="0"/>
      </c:catAx>
      <c:valAx>
        <c:axId val="-2097494736"/>
        <c:scaling>
          <c:orientation val="minMax"/>
          <c:min val="0.0"/>
        </c:scaling>
        <c:delete val="0"/>
        <c:axPos val="l"/>
        <c:numFmt formatCode="0%" sourceLinked="1"/>
        <c:majorTickMark val="out"/>
        <c:minorTickMark val="none"/>
        <c:tickLblPos val="none"/>
        <c:spPr>
          <a:ln w="6350">
            <a:noFill/>
          </a:ln>
        </c:spPr>
        <c:crossAx val="-209740355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4"/>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2003778848"/>
        <c:axId val="-2003132240"/>
        <c:axId val="0"/>
      </c:bar3DChart>
      <c:catAx>
        <c:axId val="-2003778848"/>
        <c:scaling>
          <c:orientation val="minMax"/>
        </c:scaling>
        <c:delete val="0"/>
        <c:axPos val="b"/>
        <c:numFmt formatCode="General" sourceLinked="1"/>
        <c:majorTickMark val="out"/>
        <c:minorTickMark val="none"/>
        <c:tickLblPos val="nextTo"/>
        <c:spPr>
          <a:ln w="6350">
            <a:noFill/>
          </a:ln>
        </c:spPr>
        <c:crossAx val="-2003132240"/>
        <c:crosses val="autoZero"/>
        <c:auto val="1"/>
        <c:lblAlgn val="ctr"/>
        <c:lblOffset val="100"/>
        <c:noMultiLvlLbl val="0"/>
      </c:catAx>
      <c:valAx>
        <c:axId val="-2003132240"/>
        <c:scaling>
          <c:orientation val="minMax"/>
          <c:min val="0.0"/>
        </c:scaling>
        <c:delete val="0"/>
        <c:axPos val="l"/>
        <c:numFmt formatCode="0%" sourceLinked="1"/>
        <c:majorTickMark val="out"/>
        <c:minorTickMark val="none"/>
        <c:tickLblPos val="none"/>
        <c:spPr>
          <a:ln w="6350">
            <a:noFill/>
          </a:ln>
        </c:spPr>
        <c:crossAx val="-2003778848"/>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A.</c:v>
                </c:pt>
                <c:pt idx="1">
                  <c:v>B.</c:v>
                </c:pt>
                <c:pt idx="2">
                  <c:v>C.</c:v>
                </c:pt>
                <c:pt idx="3">
                  <c:v>D.</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2124676112"/>
        <c:axId val="-2124672288"/>
        <c:axId val="0"/>
      </c:bar3DChart>
      <c:catAx>
        <c:axId val="-2124676112"/>
        <c:scaling>
          <c:orientation val="minMax"/>
        </c:scaling>
        <c:delete val="0"/>
        <c:axPos val="b"/>
        <c:numFmt formatCode="General" sourceLinked="1"/>
        <c:majorTickMark val="out"/>
        <c:minorTickMark val="none"/>
        <c:tickLblPos val="nextTo"/>
        <c:spPr>
          <a:ln w="6350">
            <a:noFill/>
          </a:ln>
        </c:spPr>
        <c:crossAx val="-2124672288"/>
        <c:crosses val="autoZero"/>
        <c:auto val="1"/>
        <c:lblAlgn val="ctr"/>
        <c:lblOffset val="100"/>
        <c:noMultiLvlLbl val="0"/>
      </c:catAx>
      <c:valAx>
        <c:axId val="-2124672288"/>
        <c:scaling>
          <c:orientation val="minMax"/>
          <c:min val="0.0"/>
        </c:scaling>
        <c:delete val="0"/>
        <c:axPos val="l"/>
        <c:numFmt formatCode="0%" sourceLinked="1"/>
        <c:majorTickMark val="out"/>
        <c:minorTickMark val="none"/>
        <c:tickLblPos val="none"/>
        <c:spPr>
          <a:ln w="6350">
            <a:noFill/>
          </a:ln>
        </c:spPr>
        <c:crossAx val="-2124676112"/>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25%</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Sheet1!$A$1:$A$4</c:f>
              <c:strCache>
                <c:ptCount val="4"/>
                <c:pt idx="0">
                  <c:v>A.</c:v>
                </c:pt>
                <c:pt idx="1">
                  <c:v>B.</c:v>
                </c:pt>
                <c:pt idx="2">
                  <c:v>C.</c:v>
                </c:pt>
                <c:pt idx="3">
                  <c:v>D.</c:v>
                </c:pt>
              </c:strCache>
            </c:strRef>
          </c:cat>
          <c:val>
            <c:numRef>
              <c:f>Sheet1!$B$1:$B$4</c:f>
              <c:numCache>
                <c:formatCode>0%</c:formatCode>
                <c:ptCount val="4"/>
                <c:pt idx="0">
                  <c:v>0.25</c:v>
                </c:pt>
                <c:pt idx="1">
                  <c:v>0.25</c:v>
                </c:pt>
                <c:pt idx="2">
                  <c:v>0.25</c:v>
                </c:pt>
                <c:pt idx="3">
                  <c:v>0.25</c:v>
                </c:pt>
              </c:numCache>
            </c:numRef>
          </c:val>
        </c:ser>
        <c:dLbls>
          <c:showLegendKey val="0"/>
          <c:showVal val="0"/>
          <c:showCatName val="0"/>
          <c:showSerName val="0"/>
          <c:showPercent val="0"/>
          <c:showBubbleSize val="0"/>
        </c:dLbls>
        <c:gapWidth val="150"/>
        <c:shape val="cylinder"/>
        <c:axId val="-2123807104"/>
        <c:axId val="-2123819280"/>
        <c:axId val="0"/>
      </c:bar3DChart>
      <c:catAx>
        <c:axId val="-2123807104"/>
        <c:scaling>
          <c:orientation val="minMax"/>
        </c:scaling>
        <c:delete val="0"/>
        <c:axPos val="b"/>
        <c:numFmt formatCode="General" sourceLinked="1"/>
        <c:majorTickMark val="out"/>
        <c:minorTickMark val="none"/>
        <c:tickLblPos val="nextTo"/>
        <c:spPr>
          <a:ln w="6350">
            <a:noFill/>
          </a:ln>
        </c:spPr>
        <c:crossAx val="-2123819280"/>
        <c:crosses val="autoZero"/>
        <c:auto val="1"/>
        <c:lblAlgn val="ctr"/>
        <c:lblOffset val="100"/>
        <c:noMultiLvlLbl val="0"/>
      </c:catAx>
      <c:valAx>
        <c:axId val="-2123819280"/>
        <c:scaling>
          <c:orientation val="minMax"/>
          <c:min val="0.0"/>
        </c:scaling>
        <c:delete val="0"/>
        <c:axPos val="l"/>
        <c:numFmt formatCode="0%" sourceLinked="1"/>
        <c:majorTickMark val="out"/>
        <c:minorTickMark val="none"/>
        <c:tickLblPos val="none"/>
        <c:spPr>
          <a:ln w="6350">
            <a:noFill/>
          </a:ln>
        </c:spPr>
        <c:crossAx val="-2123807104"/>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0"/>
      <c:rotY val="0"/>
      <c:rAngAx val="0"/>
      <c:perspective val="60"/>
    </c:view3D>
    <c:floor>
      <c:thickness val="0"/>
    </c:floor>
    <c:sideWall>
      <c:thickness val="0"/>
    </c:sideWall>
    <c:backWall>
      <c:thickness val="0"/>
    </c:backWall>
    <c:plotArea>
      <c:layout>
        <c:manualLayout>
          <c:xMode val="edge"/>
          <c:yMode val="edge"/>
          <c:x val="0.00833333333333333"/>
          <c:y val="0.0716049382716049"/>
          <c:w val="0.991666666666667"/>
          <c:h val="0.759592495382522"/>
        </c:manualLayout>
      </c:layout>
      <c:bar3DChart>
        <c:barDir val="col"/>
        <c:grouping val="clustered"/>
        <c:varyColors val="1"/>
        <c:ser>
          <c:idx val="0"/>
          <c:order val="0"/>
          <c:tx>
            <c:strRef>
              <c:f>Sheet1!$B$1</c:f>
              <c:strCache>
                <c:ptCount val="1"/>
                <c:pt idx="0">
                  <c:v>50%</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Sheet1!$A$1:$A$2</c:f>
              <c:strCache>
                <c:ptCount val="2"/>
                <c:pt idx="0">
                  <c:v>True</c:v>
                </c:pt>
                <c:pt idx="1">
                  <c:v>False</c:v>
                </c:pt>
              </c:strCache>
            </c:strRef>
          </c:cat>
          <c:val>
            <c:numRef>
              <c:f>Sheet1!$B$1:$B$2</c:f>
              <c:numCache>
                <c:formatCode>0%</c:formatCode>
                <c:ptCount val="2"/>
                <c:pt idx="0">
                  <c:v>0.5</c:v>
                </c:pt>
                <c:pt idx="1">
                  <c:v>0.5</c:v>
                </c:pt>
              </c:numCache>
            </c:numRef>
          </c:val>
        </c:ser>
        <c:dLbls>
          <c:showLegendKey val="0"/>
          <c:showVal val="0"/>
          <c:showCatName val="0"/>
          <c:showSerName val="0"/>
          <c:showPercent val="0"/>
          <c:showBubbleSize val="0"/>
        </c:dLbls>
        <c:gapWidth val="150"/>
        <c:shape val="cylinder"/>
        <c:axId val="-2003331024"/>
        <c:axId val="-2003613296"/>
        <c:axId val="0"/>
      </c:bar3DChart>
      <c:catAx>
        <c:axId val="-2003331024"/>
        <c:scaling>
          <c:orientation val="minMax"/>
        </c:scaling>
        <c:delete val="0"/>
        <c:axPos val="b"/>
        <c:numFmt formatCode="General" sourceLinked="1"/>
        <c:majorTickMark val="out"/>
        <c:minorTickMark val="none"/>
        <c:tickLblPos val="nextTo"/>
        <c:spPr>
          <a:ln w="6350">
            <a:noFill/>
          </a:ln>
        </c:spPr>
        <c:crossAx val="-2003613296"/>
        <c:crosses val="autoZero"/>
        <c:auto val="1"/>
        <c:lblAlgn val="ctr"/>
        <c:lblOffset val="100"/>
        <c:noMultiLvlLbl val="0"/>
      </c:catAx>
      <c:valAx>
        <c:axId val="-2003613296"/>
        <c:scaling>
          <c:orientation val="minMax"/>
          <c:min val="0.0"/>
        </c:scaling>
        <c:delete val="0"/>
        <c:axPos val="l"/>
        <c:numFmt formatCode="0%" sourceLinked="1"/>
        <c:majorTickMark val="out"/>
        <c:minorTickMark val="none"/>
        <c:tickLblPos val="none"/>
        <c:spPr>
          <a:ln w="6350">
            <a:noFill/>
          </a:ln>
        </c:spPr>
        <c:crossAx val="-2003331024"/>
        <c:crosses val="autoZero"/>
        <c:crossBetween val="between"/>
      </c:valAx>
    </c:plotArea>
    <c:plotVisOnly val="1"/>
    <c:dispBlanksAs val="span"/>
    <c:showDLblsOverMax val="0"/>
  </c:chart>
  <c:spPr>
    <a:noFill/>
    <a:ln w="6350">
      <a:noFill/>
    </a:ln>
  </c:spPr>
  <c:txPr>
    <a:bodyPr/>
    <a:lstStyle/>
    <a:p>
      <a:pPr>
        <a:defRPr sz="1800"/>
      </a:pPr>
      <a:endParaRPr lang="en-US"/>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5311E6-CDD7-2543-8CC3-293FFCF03437}" type="doc">
      <dgm:prSet loTypeId="urn:microsoft.com/office/officeart/2005/8/layout/vProcess5" loCatId="process" qsTypeId="urn:microsoft.com/office/officeart/2005/8/quickstyle/simple4" qsCatId="simple" csTypeId="urn:microsoft.com/office/officeart/2005/8/colors/accent1_2" csCatId="accent1" phldr="1"/>
      <dgm:spPr/>
      <dgm:t>
        <a:bodyPr/>
        <a:lstStyle/>
        <a:p>
          <a:endParaRPr lang="en-US"/>
        </a:p>
      </dgm:t>
    </dgm:pt>
    <dgm:pt modelId="{8391F018-FF0E-CB4C-88F4-88ED9142CAD7}">
      <dgm:prSet phldrT="[Text]"/>
      <dgm:spPr/>
      <dgm:t>
        <a:bodyPr/>
        <a:lstStyle/>
        <a:p>
          <a:r>
            <a:rPr lang="en-US" dirty="0" smtClean="0"/>
            <a:t>assigns a unique process identifier to the new process</a:t>
          </a:r>
          <a:endParaRPr lang="en-US" dirty="0"/>
        </a:p>
      </dgm:t>
    </dgm:pt>
    <dgm:pt modelId="{1ECFC509-95F7-7745-851E-93B1C4579473}" type="parTrans" cxnId="{2558DFB9-F6B6-7042-B411-B76CA879DB08}">
      <dgm:prSet/>
      <dgm:spPr/>
      <dgm:t>
        <a:bodyPr/>
        <a:lstStyle/>
        <a:p>
          <a:endParaRPr lang="en-US"/>
        </a:p>
      </dgm:t>
    </dgm:pt>
    <dgm:pt modelId="{9AB9A415-9AF0-DE45-A19E-A3D608A27A8C}" type="sibTrans" cxnId="{2558DFB9-F6B6-7042-B411-B76CA879DB08}">
      <dgm:prSet/>
      <dgm:spPr>
        <a:solidFill>
          <a:schemeClr val="accent2"/>
        </a:solidFill>
        <a:ln>
          <a:solidFill>
            <a:schemeClr val="tx1"/>
          </a:solidFill>
        </a:ln>
      </dgm:spPr>
      <dgm:t>
        <a:bodyPr/>
        <a:lstStyle/>
        <a:p>
          <a:endParaRPr lang="en-US"/>
        </a:p>
      </dgm:t>
    </dgm:pt>
    <dgm:pt modelId="{6E44C28E-1BEC-E343-9C9F-C344338D5C42}">
      <dgm:prSet/>
      <dgm:spPr/>
      <dgm:t>
        <a:bodyPr/>
        <a:lstStyle/>
        <a:p>
          <a:r>
            <a:rPr lang="en-US" smtClean="0"/>
            <a:t>allocates space for the process</a:t>
          </a:r>
          <a:endParaRPr lang="en-US" dirty="0" smtClean="0"/>
        </a:p>
      </dgm:t>
    </dgm:pt>
    <dgm:pt modelId="{CC6EF307-D0A1-994A-9C4C-CAA050961182}" type="parTrans" cxnId="{B422356A-E09E-E04F-B88A-010F4955454C}">
      <dgm:prSet/>
      <dgm:spPr/>
      <dgm:t>
        <a:bodyPr/>
        <a:lstStyle/>
        <a:p>
          <a:endParaRPr lang="en-US"/>
        </a:p>
      </dgm:t>
    </dgm:pt>
    <dgm:pt modelId="{8D0CD505-0D70-9640-9AC5-D3C99B8D172A}" type="sibTrans" cxnId="{B422356A-E09E-E04F-B88A-010F4955454C}">
      <dgm:prSet/>
      <dgm:spPr>
        <a:solidFill>
          <a:schemeClr val="accent2"/>
        </a:solidFill>
        <a:ln>
          <a:solidFill>
            <a:schemeClr val="tx1"/>
          </a:solidFill>
        </a:ln>
      </dgm:spPr>
      <dgm:t>
        <a:bodyPr/>
        <a:lstStyle/>
        <a:p>
          <a:endParaRPr lang="en-US"/>
        </a:p>
      </dgm:t>
    </dgm:pt>
    <dgm:pt modelId="{04169B80-E7BC-5D4B-A2E7-F320A0E04342}">
      <dgm:prSet/>
      <dgm:spPr/>
      <dgm:t>
        <a:bodyPr/>
        <a:lstStyle/>
        <a:p>
          <a:r>
            <a:rPr lang="en-US" smtClean="0"/>
            <a:t>initializes the process control block</a:t>
          </a:r>
          <a:endParaRPr lang="en-US" dirty="0" smtClean="0"/>
        </a:p>
      </dgm:t>
    </dgm:pt>
    <dgm:pt modelId="{B6904F3A-4710-F243-969B-02EA176D7338}" type="parTrans" cxnId="{156C2F54-D7F3-2346-B05D-A0B7B3DC83DD}">
      <dgm:prSet/>
      <dgm:spPr/>
      <dgm:t>
        <a:bodyPr/>
        <a:lstStyle/>
        <a:p>
          <a:endParaRPr lang="en-US"/>
        </a:p>
      </dgm:t>
    </dgm:pt>
    <dgm:pt modelId="{841C71FB-6F6A-5746-AF62-1B717A71962C}" type="sibTrans" cxnId="{156C2F54-D7F3-2346-B05D-A0B7B3DC83DD}">
      <dgm:prSet/>
      <dgm:spPr>
        <a:solidFill>
          <a:schemeClr val="accent2"/>
        </a:solidFill>
        <a:ln>
          <a:solidFill>
            <a:schemeClr val="tx1"/>
          </a:solidFill>
        </a:ln>
      </dgm:spPr>
      <dgm:t>
        <a:bodyPr/>
        <a:lstStyle/>
        <a:p>
          <a:endParaRPr lang="en-US"/>
        </a:p>
      </dgm:t>
    </dgm:pt>
    <dgm:pt modelId="{A9F38DA8-36BA-6B4A-9528-485ABFBA88A9}">
      <dgm:prSet/>
      <dgm:spPr/>
      <dgm:t>
        <a:bodyPr/>
        <a:lstStyle/>
        <a:p>
          <a:r>
            <a:rPr lang="en-US" smtClean="0"/>
            <a:t>sets the appropriate linkages</a:t>
          </a:r>
          <a:endParaRPr lang="en-US" dirty="0" smtClean="0"/>
        </a:p>
      </dgm:t>
    </dgm:pt>
    <dgm:pt modelId="{081429CD-FFEB-CC42-AA08-4602D4BB165D}" type="parTrans" cxnId="{6632F6FA-0592-F34D-AE69-D91AA2D931CD}">
      <dgm:prSet/>
      <dgm:spPr/>
      <dgm:t>
        <a:bodyPr/>
        <a:lstStyle/>
        <a:p>
          <a:endParaRPr lang="en-US"/>
        </a:p>
      </dgm:t>
    </dgm:pt>
    <dgm:pt modelId="{3E04904E-3154-A04B-9E8B-D17416EB5CF3}" type="sibTrans" cxnId="{6632F6FA-0592-F34D-AE69-D91AA2D931CD}">
      <dgm:prSet/>
      <dgm:spPr>
        <a:solidFill>
          <a:schemeClr val="accent2"/>
        </a:solidFill>
        <a:ln>
          <a:solidFill>
            <a:schemeClr val="tx1"/>
          </a:solidFill>
        </a:ln>
      </dgm:spPr>
      <dgm:t>
        <a:bodyPr/>
        <a:lstStyle/>
        <a:p>
          <a:endParaRPr lang="en-US"/>
        </a:p>
      </dgm:t>
    </dgm:pt>
    <dgm:pt modelId="{FCF63CD2-91B4-904C-8BB8-EE3ABDE1A294}">
      <dgm:prSet/>
      <dgm:spPr/>
      <dgm:t>
        <a:bodyPr/>
        <a:lstStyle/>
        <a:p>
          <a:r>
            <a:rPr lang="en-US" smtClean="0"/>
            <a:t>creates or expands other data structures</a:t>
          </a:r>
          <a:endParaRPr lang="en-US" dirty="0" smtClean="0"/>
        </a:p>
      </dgm:t>
    </dgm:pt>
    <dgm:pt modelId="{3EC06BA4-90C4-914A-9D96-B473447DE344}" type="parTrans" cxnId="{A2EF8852-1AEE-CE45-BD7F-69FA8E403B98}">
      <dgm:prSet/>
      <dgm:spPr/>
      <dgm:t>
        <a:bodyPr/>
        <a:lstStyle/>
        <a:p>
          <a:endParaRPr lang="en-US"/>
        </a:p>
      </dgm:t>
    </dgm:pt>
    <dgm:pt modelId="{27B59B21-52CA-6B40-AF4A-44789D041A1F}" type="sibTrans" cxnId="{A2EF8852-1AEE-CE45-BD7F-69FA8E403B98}">
      <dgm:prSet/>
      <dgm:spPr/>
      <dgm:t>
        <a:bodyPr/>
        <a:lstStyle/>
        <a:p>
          <a:endParaRPr lang="en-US"/>
        </a:p>
      </dgm:t>
    </dgm:pt>
    <dgm:pt modelId="{B030A845-3B6F-EB47-A903-3C872099F50D}" type="pres">
      <dgm:prSet presAssocID="{3B5311E6-CDD7-2543-8CC3-293FFCF03437}" presName="outerComposite" presStyleCnt="0">
        <dgm:presLayoutVars>
          <dgm:chMax val="5"/>
          <dgm:dir/>
          <dgm:resizeHandles val="exact"/>
        </dgm:presLayoutVars>
      </dgm:prSet>
      <dgm:spPr/>
      <dgm:t>
        <a:bodyPr/>
        <a:lstStyle/>
        <a:p>
          <a:endParaRPr lang="en-US"/>
        </a:p>
      </dgm:t>
    </dgm:pt>
    <dgm:pt modelId="{CDAA31E5-020B-A641-A211-A9CB97EDA779}" type="pres">
      <dgm:prSet presAssocID="{3B5311E6-CDD7-2543-8CC3-293FFCF03437}" presName="dummyMaxCanvas" presStyleCnt="0">
        <dgm:presLayoutVars/>
      </dgm:prSet>
      <dgm:spPr/>
    </dgm:pt>
    <dgm:pt modelId="{787F2B9F-EC41-2140-8EC1-5E16AF2C7855}" type="pres">
      <dgm:prSet presAssocID="{3B5311E6-CDD7-2543-8CC3-293FFCF03437}" presName="FiveNodes_1" presStyleLbl="node1" presStyleIdx="0" presStyleCnt="5">
        <dgm:presLayoutVars>
          <dgm:bulletEnabled val="1"/>
        </dgm:presLayoutVars>
      </dgm:prSet>
      <dgm:spPr/>
      <dgm:t>
        <a:bodyPr/>
        <a:lstStyle/>
        <a:p>
          <a:endParaRPr lang="en-US"/>
        </a:p>
      </dgm:t>
    </dgm:pt>
    <dgm:pt modelId="{5B5D711A-1B3F-D448-9482-44A847364F32}" type="pres">
      <dgm:prSet presAssocID="{3B5311E6-CDD7-2543-8CC3-293FFCF03437}" presName="FiveNodes_2" presStyleLbl="node1" presStyleIdx="1" presStyleCnt="5">
        <dgm:presLayoutVars>
          <dgm:bulletEnabled val="1"/>
        </dgm:presLayoutVars>
      </dgm:prSet>
      <dgm:spPr/>
      <dgm:t>
        <a:bodyPr/>
        <a:lstStyle/>
        <a:p>
          <a:endParaRPr lang="en-US"/>
        </a:p>
      </dgm:t>
    </dgm:pt>
    <dgm:pt modelId="{E6CD32AC-3E96-AB44-A760-F359511BBE11}" type="pres">
      <dgm:prSet presAssocID="{3B5311E6-CDD7-2543-8CC3-293FFCF03437}" presName="FiveNodes_3" presStyleLbl="node1" presStyleIdx="2" presStyleCnt="5">
        <dgm:presLayoutVars>
          <dgm:bulletEnabled val="1"/>
        </dgm:presLayoutVars>
      </dgm:prSet>
      <dgm:spPr/>
      <dgm:t>
        <a:bodyPr/>
        <a:lstStyle/>
        <a:p>
          <a:endParaRPr lang="en-US"/>
        </a:p>
      </dgm:t>
    </dgm:pt>
    <dgm:pt modelId="{AC35228F-21E7-5E47-83A7-D0492D254D58}" type="pres">
      <dgm:prSet presAssocID="{3B5311E6-CDD7-2543-8CC3-293FFCF03437}" presName="FiveNodes_4" presStyleLbl="node1" presStyleIdx="3" presStyleCnt="5">
        <dgm:presLayoutVars>
          <dgm:bulletEnabled val="1"/>
        </dgm:presLayoutVars>
      </dgm:prSet>
      <dgm:spPr/>
      <dgm:t>
        <a:bodyPr/>
        <a:lstStyle/>
        <a:p>
          <a:endParaRPr lang="en-US"/>
        </a:p>
      </dgm:t>
    </dgm:pt>
    <dgm:pt modelId="{6DAEB0AD-3B63-8740-A6E5-6B3AE3531A2D}" type="pres">
      <dgm:prSet presAssocID="{3B5311E6-CDD7-2543-8CC3-293FFCF03437}" presName="FiveNodes_5" presStyleLbl="node1" presStyleIdx="4" presStyleCnt="5">
        <dgm:presLayoutVars>
          <dgm:bulletEnabled val="1"/>
        </dgm:presLayoutVars>
      </dgm:prSet>
      <dgm:spPr/>
      <dgm:t>
        <a:bodyPr/>
        <a:lstStyle/>
        <a:p>
          <a:endParaRPr lang="en-US"/>
        </a:p>
      </dgm:t>
    </dgm:pt>
    <dgm:pt modelId="{109E467C-1E73-8C45-B39E-5EC0C5B03450}" type="pres">
      <dgm:prSet presAssocID="{3B5311E6-CDD7-2543-8CC3-293FFCF03437}" presName="FiveConn_1-2" presStyleLbl="fgAccFollowNode1" presStyleIdx="0" presStyleCnt="4">
        <dgm:presLayoutVars>
          <dgm:bulletEnabled val="1"/>
        </dgm:presLayoutVars>
      </dgm:prSet>
      <dgm:spPr/>
      <dgm:t>
        <a:bodyPr/>
        <a:lstStyle/>
        <a:p>
          <a:endParaRPr lang="en-US"/>
        </a:p>
      </dgm:t>
    </dgm:pt>
    <dgm:pt modelId="{2BDB5B10-9839-7244-804C-B97A8A38670F}" type="pres">
      <dgm:prSet presAssocID="{3B5311E6-CDD7-2543-8CC3-293FFCF03437}" presName="FiveConn_2-3" presStyleLbl="fgAccFollowNode1" presStyleIdx="1" presStyleCnt="4">
        <dgm:presLayoutVars>
          <dgm:bulletEnabled val="1"/>
        </dgm:presLayoutVars>
      </dgm:prSet>
      <dgm:spPr/>
      <dgm:t>
        <a:bodyPr/>
        <a:lstStyle/>
        <a:p>
          <a:endParaRPr lang="en-US"/>
        </a:p>
      </dgm:t>
    </dgm:pt>
    <dgm:pt modelId="{B61A2D92-3241-AB4E-9449-C71D8D3EE5B6}" type="pres">
      <dgm:prSet presAssocID="{3B5311E6-CDD7-2543-8CC3-293FFCF03437}" presName="FiveConn_3-4" presStyleLbl="fgAccFollowNode1" presStyleIdx="2" presStyleCnt="4">
        <dgm:presLayoutVars>
          <dgm:bulletEnabled val="1"/>
        </dgm:presLayoutVars>
      </dgm:prSet>
      <dgm:spPr/>
      <dgm:t>
        <a:bodyPr/>
        <a:lstStyle/>
        <a:p>
          <a:endParaRPr lang="en-US"/>
        </a:p>
      </dgm:t>
    </dgm:pt>
    <dgm:pt modelId="{77EDA281-184C-FE4B-B762-E3375FFA90A8}" type="pres">
      <dgm:prSet presAssocID="{3B5311E6-CDD7-2543-8CC3-293FFCF03437}" presName="FiveConn_4-5" presStyleLbl="fgAccFollowNode1" presStyleIdx="3" presStyleCnt="4">
        <dgm:presLayoutVars>
          <dgm:bulletEnabled val="1"/>
        </dgm:presLayoutVars>
      </dgm:prSet>
      <dgm:spPr/>
      <dgm:t>
        <a:bodyPr/>
        <a:lstStyle/>
        <a:p>
          <a:endParaRPr lang="en-US"/>
        </a:p>
      </dgm:t>
    </dgm:pt>
    <dgm:pt modelId="{3C60B572-E184-9348-9ABC-6519A3024FB3}" type="pres">
      <dgm:prSet presAssocID="{3B5311E6-CDD7-2543-8CC3-293FFCF03437}" presName="FiveNodes_1_text" presStyleLbl="node1" presStyleIdx="4" presStyleCnt="5">
        <dgm:presLayoutVars>
          <dgm:bulletEnabled val="1"/>
        </dgm:presLayoutVars>
      </dgm:prSet>
      <dgm:spPr/>
      <dgm:t>
        <a:bodyPr/>
        <a:lstStyle/>
        <a:p>
          <a:endParaRPr lang="en-US"/>
        </a:p>
      </dgm:t>
    </dgm:pt>
    <dgm:pt modelId="{23D7EB47-3806-D044-970D-2F9185354114}" type="pres">
      <dgm:prSet presAssocID="{3B5311E6-CDD7-2543-8CC3-293FFCF03437}" presName="FiveNodes_2_text" presStyleLbl="node1" presStyleIdx="4" presStyleCnt="5">
        <dgm:presLayoutVars>
          <dgm:bulletEnabled val="1"/>
        </dgm:presLayoutVars>
      </dgm:prSet>
      <dgm:spPr/>
      <dgm:t>
        <a:bodyPr/>
        <a:lstStyle/>
        <a:p>
          <a:endParaRPr lang="en-US"/>
        </a:p>
      </dgm:t>
    </dgm:pt>
    <dgm:pt modelId="{A5FF0D84-C137-7C40-BB21-2FA1407FE4FA}" type="pres">
      <dgm:prSet presAssocID="{3B5311E6-CDD7-2543-8CC3-293FFCF03437}" presName="FiveNodes_3_text" presStyleLbl="node1" presStyleIdx="4" presStyleCnt="5">
        <dgm:presLayoutVars>
          <dgm:bulletEnabled val="1"/>
        </dgm:presLayoutVars>
      </dgm:prSet>
      <dgm:spPr/>
      <dgm:t>
        <a:bodyPr/>
        <a:lstStyle/>
        <a:p>
          <a:endParaRPr lang="en-US"/>
        </a:p>
      </dgm:t>
    </dgm:pt>
    <dgm:pt modelId="{1210F950-727A-CE44-8D71-D2AB558DAFC4}" type="pres">
      <dgm:prSet presAssocID="{3B5311E6-CDD7-2543-8CC3-293FFCF03437}" presName="FiveNodes_4_text" presStyleLbl="node1" presStyleIdx="4" presStyleCnt="5">
        <dgm:presLayoutVars>
          <dgm:bulletEnabled val="1"/>
        </dgm:presLayoutVars>
      </dgm:prSet>
      <dgm:spPr/>
      <dgm:t>
        <a:bodyPr/>
        <a:lstStyle/>
        <a:p>
          <a:endParaRPr lang="en-US"/>
        </a:p>
      </dgm:t>
    </dgm:pt>
    <dgm:pt modelId="{DB502D11-E4CC-3948-B959-5716669E42D7}" type="pres">
      <dgm:prSet presAssocID="{3B5311E6-CDD7-2543-8CC3-293FFCF03437}" presName="FiveNodes_5_text" presStyleLbl="node1" presStyleIdx="4" presStyleCnt="5">
        <dgm:presLayoutVars>
          <dgm:bulletEnabled val="1"/>
        </dgm:presLayoutVars>
      </dgm:prSet>
      <dgm:spPr/>
      <dgm:t>
        <a:bodyPr/>
        <a:lstStyle/>
        <a:p>
          <a:endParaRPr lang="en-US"/>
        </a:p>
      </dgm:t>
    </dgm:pt>
  </dgm:ptLst>
  <dgm:cxnLst>
    <dgm:cxn modelId="{B422356A-E09E-E04F-B88A-010F4955454C}" srcId="{3B5311E6-CDD7-2543-8CC3-293FFCF03437}" destId="{6E44C28E-1BEC-E343-9C9F-C344338D5C42}" srcOrd="1" destOrd="0" parTransId="{CC6EF307-D0A1-994A-9C4C-CAA050961182}" sibTransId="{8D0CD505-0D70-9640-9AC5-D3C99B8D172A}"/>
    <dgm:cxn modelId="{01CB4C87-7975-4C10-95FC-AFEB16BDF48F}" type="presOf" srcId="{A9F38DA8-36BA-6B4A-9528-485ABFBA88A9}" destId="{1210F950-727A-CE44-8D71-D2AB558DAFC4}" srcOrd="1" destOrd="0" presId="urn:microsoft.com/office/officeart/2005/8/layout/vProcess5"/>
    <dgm:cxn modelId="{2558DFB9-F6B6-7042-B411-B76CA879DB08}" srcId="{3B5311E6-CDD7-2543-8CC3-293FFCF03437}" destId="{8391F018-FF0E-CB4C-88F4-88ED9142CAD7}" srcOrd="0" destOrd="0" parTransId="{1ECFC509-95F7-7745-851E-93B1C4579473}" sibTransId="{9AB9A415-9AF0-DE45-A19E-A3D608A27A8C}"/>
    <dgm:cxn modelId="{71EAD390-8128-4A76-A090-868747267D29}" type="presOf" srcId="{3B5311E6-CDD7-2543-8CC3-293FFCF03437}" destId="{B030A845-3B6F-EB47-A903-3C872099F50D}" srcOrd="0" destOrd="0" presId="urn:microsoft.com/office/officeart/2005/8/layout/vProcess5"/>
    <dgm:cxn modelId="{E87BD3E1-450A-4D64-B477-C2229F86C63F}" type="presOf" srcId="{A9F38DA8-36BA-6B4A-9528-485ABFBA88A9}" destId="{AC35228F-21E7-5E47-83A7-D0492D254D58}" srcOrd="0" destOrd="0" presId="urn:microsoft.com/office/officeart/2005/8/layout/vProcess5"/>
    <dgm:cxn modelId="{AD8563EA-DCCC-4582-92E3-512D381B2241}" type="presOf" srcId="{04169B80-E7BC-5D4B-A2E7-F320A0E04342}" destId="{A5FF0D84-C137-7C40-BB21-2FA1407FE4FA}" srcOrd="1" destOrd="0" presId="urn:microsoft.com/office/officeart/2005/8/layout/vProcess5"/>
    <dgm:cxn modelId="{5DFBFF0C-06C8-476F-BEF8-1CEB87829AB9}" type="presOf" srcId="{8391F018-FF0E-CB4C-88F4-88ED9142CAD7}" destId="{787F2B9F-EC41-2140-8EC1-5E16AF2C7855}" srcOrd="0" destOrd="0" presId="urn:microsoft.com/office/officeart/2005/8/layout/vProcess5"/>
    <dgm:cxn modelId="{1D2F98E0-90A6-4469-9B87-0D1D0085B301}" type="presOf" srcId="{FCF63CD2-91B4-904C-8BB8-EE3ABDE1A294}" destId="{6DAEB0AD-3B63-8740-A6E5-6B3AE3531A2D}" srcOrd="0" destOrd="0" presId="urn:microsoft.com/office/officeart/2005/8/layout/vProcess5"/>
    <dgm:cxn modelId="{CA99C9DB-CA46-4FD3-8EFD-0541592909CA}" type="presOf" srcId="{841C71FB-6F6A-5746-AF62-1B717A71962C}" destId="{B61A2D92-3241-AB4E-9449-C71D8D3EE5B6}" srcOrd="0" destOrd="0" presId="urn:microsoft.com/office/officeart/2005/8/layout/vProcess5"/>
    <dgm:cxn modelId="{6632F6FA-0592-F34D-AE69-D91AA2D931CD}" srcId="{3B5311E6-CDD7-2543-8CC3-293FFCF03437}" destId="{A9F38DA8-36BA-6B4A-9528-485ABFBA88A9}" srcOrd="3" destOrd="0" parTransId="{081429CD-FFEB-CC42-AA08-4602D4BB165D}" sibTransId="{3E04904E-3154-A04B-9E8B-D17416EB5CF3}"/>
    <dgm:cxn modelId="{A2EF8852-1AEE-CE45-BD7F-69FA8E403B98}" srcId="{3B5311E6-CDD7-2543-8CC3-293FFCF03437}" destId="{FCF63CD2-91B4-904C-8BB8-EE3ABDE1A294}" srcOrd="4" destOrd="0" parTransId="{3EC06BA4-90C4-914A-9D96-B473447DE344}" sibTransId="{27B59B21-52CA-6B40-AF4A-44789D041A1F}"/>
    <dgm:cxn modelId="{074F55B7-BB71-41E7-84CC-3A4CE519AACE}" type="presOf" srcId="{04169B80-E7BC-5D4B-A2E7-F320A0E04342}" destId="{E6CD32AC-3E96-AB44-A760-F359511BBE11}" srcOrd="0" destOrd="0" presId="urn:microsoft.com/office/officeart/2005/8/layout/vProcess5"/>
    <dgm:cxn modelId="{8262776E-E24B-4A56-BED4-4769AD83E2B7}" type="presOf" srcId="{3E04904E-3154-A04B-9E8B-D17416EB5CF3}" destId="{77EDA281-184C-FE4B-B762-E3375FFA90A8}" srcOrd="0" destOrd="0" presId="urn:microsoft.com/office/officeart/2005/8/layout/vProcess5"/>
    <dgm:cxn modelId="{2EF04014-4CCD-4BAA-95CF-11A1AFFA9935}" type="presOf" srcId="{6E44C28E-1BEC-E343-9C9F-C344338D5C42}" destId="{5B5D711A-1B3F-D448-9482-44A847364F32}" srcOrd="0" destOrd="0" presId="urn:microsoft.com/office/officeart/2005/8/layout/vProcess5"/>
    <dgm:cxn modelId="{045A5BF0-4D34-4C68-9103-06A86D691533}" type="presOf" srcId="{6E44C28E-1BEC-E343-9C9F-C344338D5C42}" destId="{23D7EB47-3806-D044-970D-2F9185354114}" srcOrd="1" destOrd="0" presId="urn:microsoft.com/office/officeart/2005/8/layout/vProcess5"/>
    <dgm:cxn modelId="{D266477B-EF89-4BAE-8508-BFED1942EEFE}" type="presOf" srcId="{FCF63CD2-91B4-904C-8BB8-EE3ABDE1A294}" destId="{DB502D11-E4CC-3948-B959-5716669E42D7}" srcOrd="1" destOrd="0" presId="urn:microsoft.com/office/officeart/2005/8/layout/vProcess5"/>
    <dgm:cxn modelId="{25837E2B-499B-4707-8BF9-83D1F5DD69C1}" type="presOf" srcId="{9AB9A415-9AF0-DE45-A19E-A3D608A27A8C}" destId="{109E467C-1E73-8C45-B39E-5EC0C5B03450}" srcOrd="0" destOrd="0" presId="urn:microsoft.com/office/officeart/2005/8/layout/vProcess5"/>
    <dgm:cxn modelId="{D1B5CBE4-B2F1-4AD5-962F-16ACC816F5FE}" type="presOf" srcId="{8D0CD505-0D70-9640-9AC5-D3C99B8D172A}" destId="{2BDB5B10-9839-7244-804C-B97A8A38670F}" srcOrd="0" destOrd="0" presId="urn:microsoft.com/office/officeart/2005/8/layout/vProcess5"/>
    <dgm:cxn modelId="{156C2F54-D7F3-2346-B05D-A0B7B3DC83DD}" srcId="{3B5311E6-CDD7-2543-8CC3-293FFCF03437}" destId="{04169B80-E7BC-5D4B-A2E7-F320A0E04342}" srcOrd="2" destOrd="0" parTransId="{B6904F3A-4710-F243-969B-02EA176D7338}" sibTransId="{841C71FB-6F6A-5746-AF62-1B717A71962C}"/>
    <dgm:cxn modelId="{44B17871-4CF8-4DC6-AEE5-4B19C55A7510}" type="presOf" srcId="{8391F018-FF0E-CB4C-88F4-88ED9142CAD7}" destId="{3C60B572-E184-9348-9ABC-6519A3024FB3}" srcOrd="1" destOrd="0" presId="urn:microsoft.com/office/officeart/2005/8/layout/vProcess5"/>
    <dgm:cxn modelId="{A1EEF7FE-F039-4936-809D-2EE83F188429}" type="presParOf" srcId="{B030A845-3B6F-EB47-A903-3C872099F50D}" destId="{CDAA31E5-020B-A641-A211-A9CB97EDA779}" srcOrd="0" destOrd="0" presId="urn:microsoft.com/office/officeart/2005/8/layout/vProcess5"/>
    <dgm:cxn modelId="{81BA6B5F-6069-4E7C-BEB1-56F1753BA2E5}" type="presParOf" srcId="{B030A845-3B6F-EB47-A903-3C872099F50D}" destId="{787F2B9F-EC41-2140-8EC1-5E16AF2C7855}" srcOrd="1" destOrd="0" presId="urn:microsoft.com/office/officeart/2005/8/layout/vProcess5"/>
    <dgm:cxn modelId="{5DEDB3DE-AD80-45CB-B4AB-79E7FB347426}" type="presParOf" srcId="{B030A845-3B6F-EB47-A903-3C872099F50D}" destId="{5B5D711A-1B3F-D448-9482-44A847364F32}" srcOrd="2" destOrd="0" presId="urn:microsoft.com/office/officeart/2005/8/layout/vProcess5"/>
    <dgm:cxn modelId="{456C0F2E-57C9-4A01-ABD4-5215C04297AB}" type="presParOf" srcId="{B030A845-3B6F-EB47-A903-3C872099F50D}" destId="{E6CD32AC-3E96-AB44-A760-F359511BBE11}" srcOrd="3" destOrd="0" presId="urn:microsoft.com/office/officeart/2005/8/layout/vProcess5"/>
    <dgm:cxn modelId="{0E3BB891-0956-4905-A184-AB36239D614D}" type="presParOf" srcId="{B030A845-3B6F-EB47-A903-3C872099F50D}" destId="{AC35228F-21E7-5E47-83A7-D0492D254D58}" srcOrd="4" destOrd="0" presId="urn:microsoft.com/office/officeart/2005/8/layout/vProcess5"/>
    <dgm:cxn modelId="{2F2DBFC6-9124-4443-BD4E-B24BE18B895E}" type="presParOf" srcId="{B030A845-3B6F-EB47-A903-3C872099F50D}" destId="{6DAEB0AD-3B63-8740-A6E5-6B3AE3531A2D}" srcOrd="5" destOrd="0" presId="urn:microsoft.com/office/officeart/2005/8/layout/vProcess5"/>
    <dgm:cxn modelId="{C4A16C67-4391-44CC-BFB6-5C3583E89DD3}" type="presParOf" srcId="{B030A845-3B6F-EB47-A903-3C872099F50D}" destId="{109E467C-1E73-8C45-B39E-5EC0C5B03450}" srcOrd="6" destOrd="0" presId="urn:microsoft.com/office/officeart/2005/8/layout/vProcess5"/>
    <dgm:cxn modelId="{66E0D129-6B7B-450D-9A12-8BF82B191045}" type="presParOf" srcId="{B030A845-3B6F-EB47-A903-3C872099F50D}" destId="{2BDB5B10-9839-7244-804C-B97A8A38670F}" srcOrd="7" destOrd="0" presId="urn:microsoft.com/office/officeart/2005/8/layout/vProcess5"/>
    <dgm:cxn modelId="{D43811E3-1379-4CE7-955A-7F7270754F5C}" type="presParOf" srcId="{B030A845-3B6F-EB47-A903-3C872099F50D}" destId="{B61A2D92-3241-AB4E-9449-C71D8D3EE5B6}" srcOrd="8" destOrd="0" presId="urn:microsoft.com/office/officeart/2005/8/layout/vProcess5"/>
    <dgm:cxn modelId="{FD252013-6395-4EA6-A9B8-76B80D0909C8}" type="presParOf" srcId="{B030A845-3B6F-EB47-A903-3C872099F50D}" destId="{77EDA281-184C-FE4B-B762-E3375FFA90A8}" srcOrd="9" destOrd="0" presId="urn:microsoft.com/office/officeart/2005/8/layout/vProcess5"/>
    <dgm:cxn modelId="{E7C86048-2800-4716-9E96-E61759E4292E}" type="presParOf" srcId="{B030A845-3B6F-EB47-A903-3C872099F50D}" destId="{3C60B572-E184-9348-9ABC-6519A3024FB3}" srcOrd="10" destOrd="0" presId="urn:microsoft.com/office/officeart/2005/8/layout/vProcess5"/>
    <dgm:cxn modelId="{C9D5050A-703A-4F64-880B-0CA60AE5D6FB}" type="presParOf" srcId="{B030A845-3B6F-EB47-A903-3C872099F50D}" destId="{23D7EB47-3806-D044-970D-2F9185354114}" srcOrd="11" destOrd="0" presId="urn:microsoft.com/office/officeart/2005/8/layout/vProcess5"/>
    <dgm:cxn modelId="{9835BE0C-16C7-4319-B428-7342E47DE934}" type="presParOf" srcId="{B030A845-3B6F-EB47-A903-3C872099F50D}" destId="{A5FF0D84-C137-7C40-BB21-2FA1407FE4FA}" srcOrd="12" destOrd="0" presId="urn:microsoft.com/office/officeart/2005/8/layout/vProcess5"/>
    <dgm:cxn modelId="{19ED2682-BC0B-4C09-8048-87C5DE522F75}" type="presParOf" srcId="{B030A845-3B6F-EB47-A903-3C872099F50D}" destId="{1210F950-727A-CE44-8D71-D2AB558DAFC4}" srcOrd="13" destOrd="0" presId="urn:microsoft.com/office/officeart/2005/8/layout/vProcess5"/>
    <dgm:cxn modelId="{8E29C898-78AA-4F70-9CFF-E71E3B883757}" type="presParOf" srcId="{B030A845-3B6F-EB47-A903-3C872099F50D}" destId="{DB502D11-E4CC-3948-B959-5716669E42D7}"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5F28E27-31E0-B34F-BC9F-4CDE7B8EDC8B}"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FAADB5D8-2D9B-7A46-8864-3E76632DF242}">
      <dgm:prSet phldrT="[Text]"/>
      <dgm:spPr/>
      <dgm:t>
        <a:bodyPr/>
        <a:lstStyle/>
        <a:p>
          <a:r>
            <a:rPr lang="en-US" dirty="0" smtClean="0"/>
            <a:t>Mutual Exclusion</a:t>
          </a:r>
          <a:endParaRPr lang="en-US" dirty="0"/>
        </a:p>
      </dgm:t>
    </dgm:pt>
    <dgm:pt modelId="{13107E0E-EAEB-E249-A700-4C5354826476}" type="parTrans" cxnId="{7E36EEB6-8273-DB4E-ABCE-384C7CC38C43}">
      <dgm:prSet/>
      <dgm:spPr/>
      <dgm:t>
        <a:bodyPr/>
        <a:lstStyle/>
        <a:p>
          <a:endParaRPr lang="en-US"/>
        </a:p>
      </dgm:t>
    </dgm:pt>
    <dgm:pt modelId="{1E2D3B4A-6DB0-1A45-A8F9-7D186F04B72A}" type="sibTrans" cxnId="{7E36EEB6-8273-DB4E-ABCE-384C7CC38C43}">
      <dgm:prSet/>
      <dgm:spPr/>
      <dgm:t>
        <a:bodyPr/>
        <a:lstStyle/>
        <a:p>
          <a:endParaRPr lang="en-US"/>
        </a:p>
      </dgm:t>
    </dgm:pt>
    <dgm:pt modelId="{C30027CC-F546-2244-ADC4-F1E1D604EBBF}">
      <dgm:prSet/>
      <dgm:spPr>
        <a:solidFill>
          <a:schemeClr val="bg1"/>
        </a:solidFill>
        <a:ln>
          <a:solidFill>
            <a:schemeClr val="accent1"/>
          </a:solidFill>
        </a:ln>
      </dgm:spPr>
      <dgm:t>
        <a:bodyPr/>
        <a:lstStyle/>
        <a:p>
          <a:r>
            <a:rPr lang="en-US" dirty="0" smtClean="0"/>
            <a:t>only one process may use a resource at a time</a:t>
          </a:r>
        </a:p>
      </dgm:t>
    </dgm:pt>
    <dgm:pt modelId="{66FA7D5D-B901-D048-B7EA-F239C1B39F7D}" type="parTrans" cxnId="{4CE91DD5-DBA7-3848-B2E2-A63BBB97D862}">
      <dgm:prSet/>
      <dgm:spPr/>
      <dgm:t>
        <a:bodyPr/>
        <a:lstStyle/>
        <a:p>
          <a:endParaRPr lang="en-US"/>
        </a:p>
      </dgm:t>
    </dgm:pt>
    <dgm:pt modelId="{D75C275F-F007-3946-9381-CBA55B14D844}" type="sibTrans" cxnId="{4CE91DD5-DBA7-3848-B2E2-A63BBB97D862}">
      <dgm:prSet/>
      <dgm:spPr/>
      <dgm:t>
        <a:bodyPr/>
        <a:lstStyle/>
        <a:p>
          <a:endParaRPr lang="en-US"/>
        </a:p>
      </dgm:t>
    </dgm:pt>
    <dgm:pt modelId="{89770E3B-DCA7-3848-9303-28CD4251107C}">
      <dgm:prSet/>
      <dgm:spPr/>
      <dgm:t>
        <a:bodyPr/>
        <a:lstStyle/>
        <a:p>
          <a:r>
            <a:rPr lang="en-US" dirty="0" smtClean="0"/>
            <a:t>Hold-and-Wait</a:t>
          </a:r>
        </a:p>
      </dgm:t>
    </dgm:pt>
    <dgm:pt modelId="{95FE122D-516D-1640-8DB2-434AA9FACA8E}" type="parTrans" cxnId="{123391C1-8758-AA4A-B13D-7307D65CD3BD}">
      <dgm:prSet/>
      <dgm:spPr/>
      <dgm:t>
        <a:bodyPr/>
        <a:lstStyle/>
        <a:p>
          <a:endParaRPr lang="en-US"/>
        </a:p>
      </dgm:t>
    </dgm:pt>
    <dgm:pt modelId="{A5BA5E1B-CDE3-A64B-8989-CA5B097F5E14}" type="sibTrans" cxnId="{123391C1-8758-AA4A-B13D-7307D65CD3BD}">
      <dgm:prSet/>
      <dgm:spPr/>
      <dgm:t>
        <a:bodyPr/>
        <a:lstStyle/>
        <a:p>
          <a:endParaRPr lang="en-US"/>
        </a:p>
      </dgm:t>
    </dgm:pt>
    <dgm:pt modelId="{33F6D4F0-07C2-9144-899C-AF212DC0E361}">
      <dgm:prSet/>
      <dgm:spPr>
        <a:solidFill>
          <a:schemeClr val="bg1"/>
        </a:solidFill>
        <a:ln>
          <a:solidFill>
            <a:schemeClr val="accent1"/>
          </a:solidFill>
        </a:ln>
      </dgm:spPr>
      <dgm:t>
        <a:bodyPr/>
        <a:lstStyle/>
        <a:p>
          <a:r>
            <a:rPr lang="en-US" dirty="0" smtClean="0"/>
            <a:t>a process may hold allocated resources while awaiting assignment of others</a:t>
          </a:r>
        </a:p>
      </dgm:t>
    </dgm:pt>
    <dgm:pt modelId="{A6F1A6C4-1D48-A242-B4D6-B8AB0D00400E}" type="parTrans" cxnId="{125BFD47-6D4C-EE45-A734-44602B3AC7B4}">
      <dgm:prSet/>
      <dgm:spPr/>
      <dgm:t>
        <a:bodyPr/>
        <a:lstStyle/>
        <a:p>
          <a:endParaRPr lang="en-US"/>
        </a:p>
      </dgm:t>
    </dgm:pt>
    <dgm:pt modelId="{79ADCD33-D91A-074A-B772-C0A69F1A8551}" type="sibTrans" cxnId="{125BFD47-6D4C-EE45-A734-44602B3AC7B4}">
      <dgm:prSet/>
      <dgm:spPr/>
      <dgm:t>
        <a:bodyPr/>
        <a:lstStyle/>
        <a:p>
          <a:endParaRPr lang="en-US"/>
        </a:p>
      </dgm:t>
    </dgm:pt>
    <dgm:pt modelId="{6A10E3E3-FA6D-1E4B-BB49-89AF70B7997E}">
      <dgm:prSet/>
      <dgm:spPr/>
      <dgm:t>
        <a:bodyPr/>
        <a:lstStyle/>
        <a:p>
          <a:r>
            <a:rPr lang="en-NZ" dirty="0" smtClean="0"/>
            <a:t>No Pre-emption</a:t>
          </a:r>
        </a:p>
      </dgm:t>
    </dgm:pt>
    <dgm:pt modelId="{D92BC7C8-121B-5E4E-B4EA-8EA596186D1A}" type="parTrans" cxnId="{9557A739-C567-4B47-835E-E95D0E455BE2}">
      <dgm:prSet/>
      <dgm:spPr/>
      <dgm:t>
        <a:bodyPr/>
        <a:lstStyle/>
        <a:p>
          <a:endParaRPr lang="en-US"/>
        </a:p>
      </dgm:t>
    </dgm:pt>
    <dgm:pt modelId="{0D7DD324-772D-6D48-8659-E26C3B195677}" type="sibTrans" cxnId="{9557A739-C567-4B47-835E-E95D0E455BE2}">
      <dgm:prSet/>
      <dgm:spPr/>
      <dgm:t>
        <a:bodyPr/>
        <a:lstStyle/>
        <a:p>
          <a:endParaRPr lang="en-US"/>
        </a:p>
      </dgm:t>
    </dgm:pt>
    <dgm:pt modelId="{E95D73AA-1155-2340-AF50-F162A8F43417}">
      <dgm:prSet/>
      <dgm:spPr>
        <a:solidFill>
          <a:schemeClr val="bg1"/>
        </a:solidFill>
        <a:ln>
          <a:solidFill>
            <a:schemeClr val="accent1"/>
          </a:solidFill>
        </a:ln>
      </dgm:spPr>
      <dgm:t>
        <a:bodyPr/>
        <a:lstStyle/>
        <a:p>
          <a:r>
            <a:rPr lang="en-NZ" dirty="0" smtClean="0"/>
            <a:t>no resource can be forcibly removed from a process holding it</a:t>
          </a:r>
        </a:p>
      </dgm:t>
    </dgm:pt>
    <dgm:pt modelId="{881C6D5D-13D3-5540-A4EA-3435188C29DC}" type="parTrans" cxnId="{78A4C2CD-62DA-8B49-9DD4-4CE9E5A4EA8D}">
      <dgm:prSet/>
      <dgm:spPr/>
      <dgm:t>
        <a:bodyPr/>
        <a:lstStyle/>
        <a:p>
          <a:endParaRPr lang="en-US"/>
        </a:p>
      </dgm:t>
    </dgm:pt>
    <dgm:pt modelId="{63EDF2B7-6064-844B-AF4D-0F7ED29F70A6}" type="sibTrans" cxnId="{78A4C2CD-62DA-8B49-9DD4-4CE9E5A4EA8D}">
      <dgm:prSet/>
      <dgm:spPr/>
      <dgm:t>
        <a:bodyPr/>
        <a:lstStyle/>
        <a:p>
          <a:endParaRPr lang="en-US"/>
        </a:p>
      </dgm:t>
    </dgm:pt>
    <dgm:pt modelId="{6B6C2A78-FD5F-CE4B-9E66-DD0EF754F5D6}">
      <dgm:prSet/>
      <dgm:spPr/>
      <dgm:t>
        <a:bodyPr/>
        <a:lstStyle/>
        <a:p>
          <a:r>
            <a:rPr lang="en-NZ" dirty="0" smtClean="0"/>
            <a:t>Circular Wait</a:t>
          </a:r>
        </a:p>
      </dgm:t>
    </dgm:pt>
    <dgm:pt modelId="{B36329CF-E242-DD43-BA9C-76956EB1A060}" type="parTrans" cxnId="{D8BB821A-3CFE-F849-ABEA-12A2AECC5259}">
      <dgm:prSet/>
      <dgm:spPr/>
      <dgm:t>
        <a:bodyPr/>
        <a:lstStyle/>
        <a:p>
          <a:endParaRPr lang="en-US"/>
        </a:p>
      </dgm:t>
    </dgm:pt>
    <dgm:pt modelId="{6909B805-475A-3A4E-B8F6-1AC694A2E2CA}" type="sibTrans" cxnId="{D8BB821A-3CFE-F849-ABEA-12A2AECC5259}">
      <dgm:prSet/>
      <dgm:spPr/>
      <dgm:t>
        <a:bodyPr/>
        <a:lstStyle/>
        <a:p>
          <a:endParaRPr lang="en-US"/>
        </a:p>
      </dgm:t>
    </dgm:pt>
    <dgm:pt modelId="{67B3BA71-261C-0447-8E65-09D9621C2928}">
      <dgm:prSet/>
      <dgm:spPr>
        <a:solidFill>
          <a:schemeClr val="bg1"/>
        </a:solidFill>
        <a:ln>
          <a:solidFill>
            <a:schemeClr val="accent1"/>
          </a:solidFill>
        </a:ln>
      </dgm:spPr>
      <dgm:t>
        <a:bodyPr/>
        <a:lstStyle/>
        <a:p>
          <a:r>
            <a:rPr lang="en-NZ" dirty="0" smtClean="0"/>
            <a:t>a closed chain of processes exists, such that each process holds at least one resource needed by the next process in  the chain</a:t>
          </a:r>
        </a:p>
      </dgm:t>
    </dgm:pt>
    <dgm:pt modelId="{EB73C5F2-38C9-5C48-AC82-1F52FEC517EE}" type="parTrans" cxnId="{27FE7EC4-86B9-7147-9A11-95D7B8115E2C}">
      <dgm:prSet/>
      <dgm:spPr/>
      <dgm:t>
        <a:bodyPr/>
        <a:lstStyle/>
        <a:p>
          <a:endParaRPr lang="en-US"/>
        </a:p>
      </dgm:t>
    </dgm:pt>
    <dgm:pt modelId="{4439AB72-52A8-3A44-A050-74E1F8A8450E}" type="sibTrans" cxnId="{27FE7EC4-86B9-7147-9A11-95D7B8115E2C}">
      <dgm:prSet/>
      <dgm:spPr/>
      <dgm:t>
        <a:bodyPr/>
        <a:lstStyle/>
        <a:p>
          <a:endParaRPr lang="en-US"/>
        </a:p>
      </dgm:t>
    </dgm:pt>
    <dgm:pt modelId="{595A4C02-9C50-5D44-97C1-61C5F1D39956}" type="pres">
      <dgm:prSet presAssocID="{D5F28E27-31E0-B34F-BC9F-4CDE7B8EDC8B}" presName="Name0" presStyleCnt="0">
        <dgm:presLayoutVars>
          <dgm:dir/>
          <dgm:animLvl val="lvl"/>
          <dgm:resizeHandles val="exact"/>
        </dgm:presLayoutVars>
      </dgm:prSet>
      <dgm:spPr/>
      <dgm:t>
        <a:bodyPr/>
        <a:lstStyle/>
        <a:p>
          <a:endParaRPr lang="en-US"/>
        </a:p>
      </dgm:t>
    </dgm:pt>
    <dgm:pt modelId="{70B573EF-205F-1842-8CCC-1BBEA43FF364}" type="pres">
      <dgm:prSet presAssocID="{FAADB5D8-2D9B-7A46-8864-3E76632DF242}" presName="composite" presStyleCnt="0"/>
      <dgm:spPr/>
    </dgm:pt>
    <dgm:pt modelId="{910692A2-8C4F-0545-98A7-FD5743A081D9}" type="pres">
      <dgm:prSet presAssocID="{FAADB5D8-2D9B-7A46-8864-3E76632DF242}" presName="parTx" presStyleLbl="alignNode1" presStyleIdx="0" presStyleCnt="4">
        <dgm:presLayoutVars>
          <dgm:chMax val="0"/>
          <dgm:chPref val="0"/>
          <dgm:bulletEnabled val="1"/>
        </dgm:presLayoutVars>
      </dgm:prSet>
      <dgm:spPr/>
      <dgm:t>
        <a:bodyPr/>
        <a:lstStyle/>
        <a:p>
          <a:endParaRPr lang="en-US"/>
        </a:p>
      </dgm:t>
    </dgm:pt>
    <dgm:pt modelId="{613BAD88-1300-C64D-8478-28BDFCA247EE}" type="pres">
      <dgm:prSet presAssocID="{FAADB5D8-2D9B-7A46-8864-3E76632DF242}" presName="desTx" presStyleLbl="alignAccFollowNode1" presStyleIdx="0" presStyleCnt="4" custLinFactNeighborX="-78" custLinFactNeighborY="1405">
        <dgm:presLayoutVars>
          <dgm:bulletEnabled val="1"/>
        </dgm:presLayoutVars>
      </dgm:prSet>
      <dgm:spPr/>
      <dgm:t>
        <a:bodyPr/>
        <a:lstStyle/>
        <a:p>
          <a:endParaRPr lang="en-US"/>
        </a:p>
      </dgm:t>
    </dgm:pt>
    <dgm:pt modelId="{830B52BF-56C9-0947-9FFF-A0BAF664FCA6}" type="pres">
      <dgm:prSet presAssocID="{1E2D3B4A-6DB0-1A45-A8F9-7D186F04B72A}" presName="space" presStyleCnt="0"/>
      <dgm:spPr/>
    </dgm:pt>
    <dgm:pt modelId="{E46CE980-0576-7746-B52C-14F313BD605A}" type="pres">
      <dgm:prSet presAssocID="{89770E3B-DCA7-3848-9303-28CD4251107C}" presName="composite" presStyleCnt="0"/>
      <dgm:spPr/>
    </dgm:pt>
    <dgm:pt modelId="{F7B771C4-1781-334A-A9CC-6AB6388019C2}" type="pres">
      <dgm:prSet presAssocID="{89770E3B-DCA7-3848-9303-28CD4251107C}" presName="parTx" presStyleLbl="alignNode1" presStyleIdx="1" presStyleCnt="4">
        <dgm:presLayoutVars>
          <dgm:chMax val="0"/>
          <dgm:chPref val="0"/>
          <dgm:bulletEnabled val="1"/>
        </dgm:presLayoutVars>
      </dgm:prSet>
      <dgm:spPr/>
      <dgm:t>
        <a:bodyPr/>
        <a:lstStyle/>
        <a:p>
          <a:endParaRPr lang="en-US"/>
        </a:p>
      </dgm:t>
    </dgm:pt>
    <dgm:pt modelId="{CE427A8D-A2CB-E34E-B99B-527B0A4E0DC8}" type="pres">
      <dgm:prSet presAssocID="{89770E3B-DCA7-3848-9303-28CD4251107C}" presName="desTx" presStyleLbl="alignAccFollowNode1" presStyleIdx="1" presStyleCnt="4" custLinFactNeighborX="3" custLinFactNeighborY="1405">
        <dgm:presLayoutVars>
          <dgm:bulletEnabled val="1"/>
        </dgm:presLayoutVars>
      </dgm:prSet>
      <dgm:spPr/>
      <dgm:t>
        <a:bodyPr/>
        <a:lstStyle/>
        <a:p>
          <a:endParaRPr lang="en-US"/>
        </a:p>
      </dgm:t>
    </dgm:pt>
    <dgm:pt modelId="{9DD92D25-166F-0B42-A9CE-269E7FD9CEB2}" type="pres">
      <dgm:prSet presAssocID="{A5BA5E1B-CDE3-A64B-8989-CA5B097F5E14}" presName="space" presStyleCnt="0"/>
      <dgm:spPr/>
    </dgm:pt>
    <dgm:pt modelId="{08A86BD8-8382-6244-8E45-BF8DF4211F66}" type="pres">
      <dgm:prSet presAssocID="{6A10E3E3-FA6D-1E4B-BB49-89AF70B7997E}" presName="composite" presStyleCnt="0"/>
      <dgm:spPr/>
    </dgm:pt>
    <dgm:pt modelId="{8AD7747F-C6FB-8D40-8D93-2E53B586D4AB}" type="pres">
      <dgm:prSet presAssocID="{6A10E3E3-FA6D-1E4B-BB49-89AF70B7997E}" presName="parTx" presStyleLbl="alignNode1" presStyleIdx="2" presStyleCnt="4" custScaleX="109942">
        <dgm:presLayoutVars>
          <dgm:chMax val="0"/>
          <dgm:chPref val="0"/>
          <dgm:bulletEnabled val="1"/>
        </dgm:presLayoutVars>
      </dgm:prSet>
      <dgm:spPr/>
      <dgm:t>
        <a:bodyPr/>
        <a:lstStyle/>
        <a:p>
          <a:endParaRPr lang="en-US"/>
        </a:p>
      </dgm:t>
    </dgm:pt>
    <dgm:pt modelId="{F1B2B33B-D78F-B548-832F-D31F12C1AEA8}" type="pres">
      <dgm:prSet presAssocID="{6A10E3E3-FA6D-1E4B-BB49-89AF70B7997E}" presName="desTx" presStyleLbl="alignAccFollowNode1" presStyleIdx="2" presStyleCnt="4" custLinFactNeighborX="-662" custLinFactNeighborY="1405">
        <dgm:presLayoutVars>
          <dgm:bulletEnabled val="1"/>
        </dgm:presLayoutVars>
      </dgm:prSet>
      <dgm:spPr/>
      <dgm:t>
        <a:bodyPr/>
        <a:lstStyle/>
        <a:p>
          <a:endParaRPr lang="en-US"/>
        </a:p>
      </dgm:t>
    </dgm:pt>
    <dgm:pt modelId="{EC1137E5-1FDC-2E44-80C2-815E763752B0}" type="pres">
      <dgm:prSet presAssocID="{0D7DD324-772D-6D48-8659-E26C3B195677}" presName="space" presStyleCnt="0"/>
      <dgm:spPr/>
    </dgm:pt>
    <dgm:pt modelId="{EDB3DE01-69DE-634E-A1D3-A796506F10FE}" type="pres">
      <dgm:prSet presAssocID="{6B6C2A78-FD5F-CE4B-9E66-DD0EF754F5D6}" presName="composite" presStyleCnt="0"/>
      <dgm:spPr/>
    </dgm:pt>
    <dgm:pt modelId="{92B94131-7DF3-D247-8535-7A1175868520}" type="pres">
      <dgm:prSet presAssocID="{6B6C2A78-FD5F-CE4B-9E66-DD0EF754F5D6}" presName="parTx" presStyleLbl="alignNode1" presStyleIdx="3" presStyleCnt="4">
        <dgm:presLayoutVars>
          <dgm:chMax val="0"/>
          <dgm:chPref val="0"/>
          <dgm:bulletEnabled val="1"/>
        </dgm:presLayoutVars>
      </dgm:prSet>
      <dgm:spPr/>
      <dgm:t>
        <a:bodyPr/>
        <a:lstStyle/>
        <a:p>
          <a:endParaRPr lang="en-US"/>
        </a:p>
      </dgm:t>
    </dgm:pt>
    <dgm:pt modelId="{583D7356-1B1B-AD42-925D-161669EB54CA}" type="pres">
      <dgm:prSet presAssocID="{6B6C2A78-FD5F-CE4B-9E66-DD0EF754F5D6}" presName="desTx" presStyleLbl="alignAccFollowNode1" presStyleIdx="3" presStyleCnt="4" custLinFactNeighborX="2898" custLinFactNeighborY="1405">
        <dgm:presLayoutVars>
          <dgm:bulletEnabled val="1"/>
        </dgm:presLayoutVars>
      </dgm:prSet>
      <dgm:spPr/>
      <dgm:t>
        <a:bodyPr/>
        <a:lstStyle/>
        <a:p>
          <a:endParaRPr lang="en-US"/>
        </a:p>
      </dgm:t>
    </dgm:pt>
  </dgm:ptLst>
  <dgm:cxnLst>
    <dgm:cxn modelId="{125BFD47-6D4C-EE45-A734-44602B3AC7B4}" srcId="{89770E3B-DCA7-3848-9303-28CD4251107C}" destId="{33F6D4F0-07C2-9144-899C-AF212DC0E361}" srcOrd="0" destOrd="0" parTransId="{A6F1A6C4-1D48-A242-B4D6-B8AB0D00400E}" sibTransId="{79ADCD33-D91A-074A-B772-C0A69F1A8551}"/>
    <dgm:cxn modelId="{0EC1D647-8EDC-4764-8BD4-47729C59461A}" type="presOf" srcId="{6B6C2A78-FD5F-CE4B-9E66-DD0EF754F5D6}" destId="{92B94131-7DF3-D247-8535-7A1175868520}" srcOrd="0" destOrd="0" presId="urn:microsoft.com/office/officeart/2005/8/layout/hList1"/>
    <dgm:cxn modelId="{27FE7EC4-86B9-7147-9A11-95D7B8115E2C}" srcId="{6B6C2A78-FD5F-CE4B-9E66-DD0EF754F5D6}" destId="{67B3BA71-261C-0447-8E65-09D9621C2928}" srcOrd="0" destOrd="0" parTransId="{EB73C5F2-38C9-5C48-AC82-1F52FEC517EE}" sibTransId="{4439AB72-52A8-3A44-A050-74E1F8A8450E}"/>
    <dgm:cxn modelId="{123391C1-8758-AA4A-B13D-7307D65CD3BD}" srcId="{D5F28E27-31E0-B34F-BC9F-4CDE7B8EDC8B}" destId="{89770E3B-DCA7-3848-9303-28CD4251107C}" srcOrd="1" destOrd="0" parTransId="{95FE122D-516D-1640-8DB2-434AA9FACA8E}" sibTransId="{A5BA5E1B-CDE3-A64B-8989-CA5B097F5E14}"/>
    <dgm:cxn modelId="{4CE91DD5-DBA7-3848-B2E2-A63BBB97D862}" srcId="{FAADB5D8-2D9B-7A46-8864-3E76632DF242}" destId="{C30027CC-F546-2244-ADC4-F1E1D604EBBF}" srcOrd="0" destOrd="0" parTransId="{66FA7D5D-B901-D048-B7EA-F239C1B39F7D}" sibTransId="{D75C275F-F007-3946-9381-CBA55B14D844}"/>
    <dgm:cxn modelId="{03570A85-5B1F-4339-BF0E-3DFEEB47CB8B}" type="presOf" srcId="{6A10E3E3-FA6D-1E4B-BB49-89AF70B7997E}" destId="{8AD7747F-C6FB-8D40-8D93-2E53B586D4AB}" srcOrd="0" destOrd="0" presId="urn:microsoft.com/office/officeart/2005/8/layout/hList1"/>
    <dgm:cxn modelId="{FF584B29-8CBB-490D-9E7B-684AAEAA7586}" type="presOf" srcId="{67B3BA71-261C-0447-8E65-09D9621C2928}" destId="{583D7356-1B1B-AD42-925D-161669EB54CA}" srcOrd="0" destOrd="0" presId="urn:microsoft.com/office/officeart/2005/8/layout/hList1"/>
    <dgm:cxn modelId="{A3BAD918-5F0B-4BB9-98C9-67912A184677}" type="presOf" srcId="{D5F28E27-31E0-B34F-BC9F-4CDE7B8EDC8B}" destId="{595A4C02-9C50-5D44-97C1-61C5F1D39956}" srcOrd="0" destOrd="0" presId="urn:microsoft.com/office/officeart/2005/8/layout/hList1"/>
    <dgm:cxn modelId="{AA177B9F-99FF-4627-AB02-131F66F53EDF}" type="presOf" srcId="{FAADB5D8-2D9B-7A46-8864-3E76632DF242}" destId="{910692A2-8C4F-0545-98A7-FD5743A081D9}" srcOrd="0" destOrd="0" presId="urn:microsoft.com/office/officeart/2005/8/layout/hList1"/>
    <dgm:cxn modelId="{E9306FA0-BEE3-4772-B7BC-13EC0012198A}" type="presOf" srcId="{C30027CC-F546-2244-ADC4-F1E1D604EBBF}" destId="{613BAD88-1300-C64D-8478-28BDFCA247EE}" srcOrd="0" destOrd="0" presId="urn:microsoft.com/office/officeart/2005/8/layout/hList1"/>
    <dgm:cxn modelId="{78A4C2CD-62DA-8B49-9DD4-4CE9E5A4EA8D}" srcId="{6A10E3E3-FA6D-1E4B-BB49-89AF70B7997E}" destId="{E95D73AA-1155-2340-AF50-F162A8F43417}" srcOrd="0" destOrd="0" parTransId="{881C6D5D-13D3-5540-A4EA-3435188C29DC}" sibTransId="{63EDF2B7-6064-844B-AF4D-0F7ED29F70A6}"/>
    <dgm:cxn modelId="{9AFABDD2-E5EC-4A93-8220-4A19358A38E8}" type="presOf" srcId="{33F6D4F0-07C2-9144-899C-AF212DC0E361}" destId="{CE427A8D-A2CB-E34E-B99B-527B0A4E0DC8}" srcOrd="0" destOrd="0" presId="urn:microsoft.com/office/officeart/2005/8/layout/hList1"/>
    <dgm:cxn modelId="{1A4E6480-6B2E-4E9F-88C6-E17A62035DEA}" type="presOf" srcId="{89770E3B-DCA7-3848-9303-28CD4251107C}" destId="{F7B771C4-1781-334A-A9CC-6AB6388019C2}" srcOrd="0" destOrd="0" presId="urn:microsoft.com/office/officeart/2005/8/layout/hList1"/>
    <dgm:cxn modelId="{7E36EEB6-8273-DB4E-ABCE-384C7CC38C43}" srcId="{D5F28E27-31E0-B34F-BC9F-4CDE7B8EDC8B}" destId="{FAADB5D8-2D9B-7A46-8864-3E76632DF242}" srcOrd="0" destOrd="0" parTransId="{13107E0E-EAEB-E249-A700-4C5354826476}" sibTransId="{1E2D3B4A-6DB0-1A45-A8F9-7D186F04B72A}"/>
    <dgm:cxn modelId="{D8BB821A-3CFE-F849-ABEA-12A2AECC5259}" srcId="{D5F28E27-31E0-B34F-BC9F-4CDE7B8EDC8B}" destId="{6B6C2A78-FD5F-CE4B-9E66-DD0EF754F5D6}" srcOrd="3" destOrd="0" parTransId="{B36329CF-E242-DD43-BA9C-76956EB1A060}" sibTransId="{6909B805-475A-3A4E-B8F6-1AC694A2E2CA}"/>
    <dgm:cxn modelId="{5F79EAB0-C1A2-4CDD-98FE-57AC223EE0E0}" type="presOf" srcId="{E95D73AA-1155-2340-AF50-F162A8F43417}" destId="{F1B2B33B-D78F-B548-832F-D31F12C1AEA8}" srcOrd="0" destOrd="0" presId="urn:microsoft.com/office/officeart/2005/8/layout/hList1"/>
    <dgm:cxn modelId="{9557A739-C567-4B47-835E-E95D0E455BE2}" srcId="{D5F28E27-31E0-B34F-BC9F-4CDE7B8EDC8B}" destId="{6A10E3E3-FA6D-1E4B-BB49-89AF70B7997E}" srcOrd="2" destOrd="0" parTransId="{D92BC7C8-121B-5E4E-B4EA-8EA596186D1A}" sibTransId="{0D7DD324-772D-6D48-8659-E26C3B195677}"/>
    <dgm:cxn modelId="{A3CC5D36-6FFD-48BA-94D2-76C27410CF33}" type="presParOf" srcId="{595A4C02-9C50-5D44-97C1-61C5F1D39956}" destId="{70B573EF-205F-1842-8CCC-1BBEA43FF364}" srcOrd="0" destOrd="0" presId="urn:microsoft.com/office/officeart/2005/8/layout/hList1"/>
    <dgm:cxn modelId="{A9040F3D-C4FA-429A-A354-6362A4A28BC0}" type="presParOf" srcId="{70B573EF-205F-1842-8CCC-1BBEA43FF364}" destId="{910692A2-8C4F-0545-98A7-FD5743A081D9}" srcOrd="0" destOrd="0" presId="urn:microsoft.com/office/officeart/2005/8/layout/hList1"/>
    <dgm:cxn modelId="{79DE556E-7E6E-4C28-968B-1E360969E9E1}" type="presParOf" srcId="{70B573EF-205F-1842-8CCC-1BBEA43FF364}" destId="{613BAD88-1300-C64D-8478-28BDFCA247EE}" srcOrd="1" destOrd="0" presId="urn:microsoft.com/office/officeart/2005/8/layout/hList1"/>
    <dgm:cxn modelId="{6004CDD6-176A-44DD-B57A-1ACC6C7E9D73}" type="presParOf" srcId="{595A4C02-9C50-5D44-97C1-61C5F1D39956}" destId="{830B52BF-56C9-0947-9FFF-A0BAF664FCA6}" srcOrd="1" destOrd="0" presId="urn:microsoft.com/office/officeart/2005/8/layout/hList1"/>
    <dgm:cxn modelId="{DBCDDC7F-4C3B-481F-B633-8CC0C0A6EC13}" type="presParOf" srcId="{595A4C02-9C50-5D44-97C1-61C5F1D39956}" destId="{E46CE980-0576-7746-B52C-14F313BD605A}" srcOrd="2" destOrd="0" presId="urn:microsoft.com/office/officeart/2005/8/layout/hList1"/>
    <dgm:cxn modelId="{EA408C2E-AF45-42EB-A22C-FA1AA7C062DB}" type="presParOf" srcId="{E46CE980-0576-7746-B52C-14F313BD605A}" destId="{F7B771C4-1781-334A-A9CC-6AB6388019C2}" srcOrd="0" destOrd="0" presId="urn:microsoft.com/office/officeart/2005/8/layout/hList1"/>
    <dgm:cxn modelId="{5C292A4E-10D0-4E07-BC87-39BFDC9F237B}" type="presParOf" srcId="{E46CE980-0576-7746-B52C-14F313BD605A}" destId="{CE427A8D-A2CB-E34E-B99B-527B0A4E0DC8}" srcOrd="1" destOrd="0" presId="urn:microsoft.com/office/officeart/2005/8/layout/hList1"/>
    <dgm:cxn modelId="{DE1C92BA-85BB-461C-B550-CC91F70383F8}" type="presParOf" srcId="{595A4C02-9C50-5D44-97C1-61C5F1D39956}" destId="{9DD92D25-166F-0B42-A9CE-269E7FD9CEB2}" srcOrd="3" destOrd="0" presId="urn:microsoft.com/office/officeart/2005/8/layout/hList1"/>
    <dgm:cxn modelId="{024DFEC9-B624-453C-9366-980695574717}" type="presParOf" srcId="{595A4C02-9C50-5D44-97C1-61C5F1D39956}" destId="{08A86BD8-8382-6244-8E45-BF8DF4211F66}" srcOrd="4" destOrd="0" presId="urn:microsoft.com/office/officeart/2005/8/layout/hList1"/>
    <dgm:cxn modelId="{7F42FA51-4D4F-42C4-97D7-D180DAEAAA64}" type="presParOf" srcId="{08A86BD8-8382-6244-8E45-BF8DF4211F66}" destId="{8AD7747F-C6FB-8D40-8D93-2E53B586D4AB}" srcOrd="0" destOrd="0" presId="urn:microsoft.com/office/officeart/2005/8/layout/hList1"/>
    <dgm:cxn modelId="{A4B25230-8851-4628-94F4-148FE3E50DD7}" type="presParOf" srcId="{08A86BD8-8382-6244-8E45-BF8DF4211F66}" destId="{F1B2B33B-D78F-B548-832F-D31F12C1AEA8}" srcOrd="1" destOrd="0" presId="urn:microsoft.com/office/officeart/2005/8/layout/hList1"/>
    <dgm:cxn modelId="{8AD034E3-EAB0-47B7-A4E5-660413FE8C3F}" type="presParOf" srcId="{595A4C02-9C50-5D44-97C1-61C5F1D39956}" destId="{EC1137E5-1FDC-2E44-80C2-815E763752B0}" srcOrd="5" destOrd="0" presId="urn:microsoft.com/office/officeart/2005/8/layout/hList1"/>
    <dgm:cxn modelId="{8DA6FCEE-8689-4A39-8D08-62E440638B5F}" type="presParOf" srcId="{595A4C02-9C50-5D44-97C1-61C5F1D39956}" destId="{EDB3DE01-69DE-634E-A1D3-A796506F10FE}" srcOrd="6" destOrd="0" presId="urn:microsoft.com/office/officeart/2005/8/layout/hList1"/>
    <dgm:cxn modelId="{DB557E63-9877-48A2-B994-05D39D69AADC}" type="presParOf" srcId="{EDB3DE01-69DE-634E-A1D3-A796506F10FE}" destId="{92B94131-7DF3-D247-8535-7A1175868520}" srcOrd="0" destOrd="0" presId="urn:microsoft.com/office/officeart/2005/8/layout/hList1"/>
    <dgm:cxn modelId="{4D197BBC-2811-4177-A0E9-96028C6A48A9}" type="presParOf" srcId="{EDB3DE01-69DE-634E-A1D3-A796506F10FE}" destId="{583D7356-1B1B-AD42-925D-161669EB54CA}"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5B71142-8928-4344-96BC-6241AF8ACED2}" type="doc">
      <dgm:prSet loTypeId="urn:microsoft.com/office/officeart/2009/3/layout/IncreasingArrowsProcess" loCatId="" qsTypeId="urn:microsoft.com/office/officeart/2005/8/quickstyle/simple4" qsCatId="simple" csTypeId="urn:microsoft.com/office/officeart/2005/8/colors/accent1_2" csCatId="accent1" phldr="1"/>
      <dgm:spPr/>
      <dgm:t>
        <a:bodyPr/>
        <a:lstStyle/>
        <a:p>
          <a:endParaRPr lang="en-US"/>
        </a:p>
      </dgm:t>
    </dgm:pt>
    <dgm:pt modelId="{D74E23AA-E6A1-324F-95BE-615D1B4880A4}">
      <dgm:prSet/>
      <dgm:spPr>
        <a:solidFill>
          <a:schemeClr val="accent5">
            <a:lumMod val="50000"/>
          </a:schemeClr>
        </a:solidFill>
      </dgm:spPr>
      <dgm:t>
        <a:bodyPr/>
        <a:lstStyle/>
        <a:p>
          <a:pPr rtl="0"/>
          <a:r>
            <a:rPr lang="en-US" smtClean="0"/>
            <a:t>I/OAT</a:t>
          </a:r>
          <a:endParaRPr lang="en-US"/>
        </a:p>
      </dgm:t>
    </dgm:pt>
    <dgm:pt modelId="{A56A8870-9361-7E45-8E12-AC8C56FFA999}" type="parTrans" cxnId="{D2FE0ECD-320D-CE48-8A7F-BB4CC897E9DE}">
      <dgm:prSet/>
      <dgm:spPr/>
      <dgm:t>
        <a:bodyPr/>
        <a:lstStyle/>
        <a:p>
          <a:endParaRPr lang="en-US"/>
        </a:p>
      </dgm:t>
    </dgm:pt>
    <dgm:pt modelId="{31C03CC7-A678-D74D-9D54-3D39FC543B4E}" type="sibTrans" cxnId="{D2FE0ECD-320D-CE48-8A7F-BB4CC897E9DE}">
      <dgm:prSet/>
      <dgm:spPr/>
      <dgm:t>
        <a:bodyPr/>
        <a:lstStyle/>
        <a:p>
          <a:endParaRPr lang="en-US"/>
        </a:p>
      </dgm:t>
    </dgm:pt>
    <dgm:pt modelId="{4FEA15C9-DE4B-364A-BA4E-1A6F754CCDB3}">
      <dgm:prSet/>
      <dgm:spPr>
        <a:ln>
          <a:solidFill>
            <a:schemeClr val="accent5">
              <a:lumMod val="50000"/>
            </a:schemeClr>
          </a:solidFill>
        </a:ln>
      </dgm:spPr>
      <dgm:t>
        <a:bodyPr/>
        <a:lstStyle/>
        <a:p>
          <a:pPr rtl="0"/>
          <a:r>
            <a:rPr lang="en-US" smtClean="0"/>
            <a:t>I/O Acceleration Technology</a:t>
          </a:r>
          <a:endParaRPr lang="en-US"/>
        </a:p>
      </dgm:t>
    </dgm:pt>
    <dgm:pt modelId="{F16C27BA-03DE-9B44-9AB9-365024B477EC}" type="parTrans" cxnId="{1EA33B60-DE83-D44E-8696-2BBFA2E4CF9E}">
      <dgm:prSet/>
      <dgm:spPr/>
      <dgm:t>
        <a:bodyPr/>
        <a:lstStyle/>
        <a:p>
          <a:endParaRPr lang="en-US"/>
        </a:p>
      </dgm:t>
    </dgm:pt>
    <dgm:pt modelId="{1F02C03E-D6CC-F245-B388-3420F9D088F7}" type="sibTrans" cxnId="{1EA33B60-DE83-D44E-8696-2BBFA2E4CF9E}">
      <dgm:prSet/>
      <dgm:spPr/>
      <dgm:t>
        <a:bodyPr/>
        <a:lstStyle/>
        <a:p>
          <a:endParaRPr lang="en-US"/>
        </a:p>
      </dgm:t>
    </dgm:pt>
    <dgm:pt modelId="{9DDE2192-464B-6F45-B54C-CDC3193DC115}">
      <dgm:prSet/>
      <dgm:spPr>
        <a:ln>
          <a:solidFill>
            <a:schemeClr val="accent5">
              <a:lumMod val="50000"/>
            </a:schemeClr>
          </a:solidFill>
        </a:ln>
      </dgm:spPr>
      <dgm:t>
        <a:bodyPr/>
        <a:lstStyle/>
        <a:p>
          <a:pPr rtl="0"/>
          <a:r>
            <a:rPr lang="en-US" smtClean="0"/>
            <a:t>offered by Intel</a:t>
          </a:r>
          <a:endParaRPr lang="en-US"/>
        </a:p>
      </dgm:t>
    </dgm:pt>
    <dgm:pt modelId="{9AF304B7-CA6B-1242-B906-BC3A0D6BC5E4}" type="parTrans" cxnId="{4CBE3F49-BDAF-EB47-94D9-465DCAD76BA1}">
      <dgm:prSet/>
      <dgm:spPr/>
      <dgm:t>
        <a:bodyPr/>
        <a:lstStyle/>
        <a:p>
          <a:endParaRPr lang="en-US"/>
        </a:p>
      </dgm:t>
    </dgm:pt>
    <dgm:pt modelId="{0DBF48FD-8A9F-C444-B8AE-83CBDECEBBCB}" type="sibTrans" cxnId="{4CBE3F49-BDAF-EB47-94D9-465DCAD76BA1}">
      <dgm:prSet/>
      <dgm:spPr/>
      <dgm:t>
        <a:bodyPr/>
        <a:lstStyle/>
        <a:p>
          <a:endParaRPr lang="en-US"/>
        </a:p>
      </dgm:t>
    </dgm:pt>
    <dgm:pt modelId="{989ADF21-CA0F-1841-9DCB-C23AB1FB8A20}">
      <dgm:prSet/>
      <dgm:spPr>
        <a:ln>
          <a:solidFill>
            <a:schemeClr val="accent5">
              <a:lumMod val="50000"/>
            </a:schemeClr>
          </a:solidFill>
        </a:ln>
      </dgm:spPr>
      <dgm:t>
        <a:bodyPr/>
        <a:lstStyle/>
        <a:p>
          <a:pPr rtl="0"/>
          <a:r>
            <a:rPr lang="en-US" smtClean="0"/>
            <a:t>a physical subsystem that moves memory copies via direct memory access (DMA) from the main processor to this specialized portion of the motherboard</a:t>
          </a:r>
          <a:endParaRPr lang="en-US"/>
        </a:p>
      </dgm:t>
    </dgm:pt>
    <dgm:pt modelId="{A5C765E5-7A99-E245-90D3-A5F490DC4AFD}" type="parTrans" cxnId="{AEA5A7CF-D419-444D-8EC7-318B43B63228}">
      <dgm:prSet/>
      <dgm:spPr/>
      <dgm:t>
        <a:bodyPr/>
        <a:lstStyle/>
        <a:p>
          <a:endParaRPr lang="en-US"/>
        </a:p>
      </dgm:t>
    </dgm:pt>
    <dgm:pt modelId="{8AEB018E-FFDF-0048-9E69-93821861BE8F}" type="sibTrans" cxnId="{AEA5A7CF-D419-444D-8EC7-318B43B63228}">
      <dgm:prSet/>
      <dgm:spPr/>
      <dgm:t>
        <a:bodyPr/>
        <a:lstStyle/>
        <a:p>
          <a:endParaRPr lang="en-US"/>
        </a:p>
      </dgm:t>
    </dgm:pt>
    <dgm:pt modelId="{76D1201E-C88A-934F-B299-23D0C949B36C}">
      <dgm:prSet/>
      <dgm:spPr>
        <a:solidFill>
          <a:schemeClr val="accent3">
            <a:lumMod val="75000"/>
          </a:schemeClr>
        </a:solidFill>
      </dgm:spPr>
      <dgm:t>
        <a:bodyPr/>
        <a:lstStyle/>
        <a:p>
          <a:pPr rtl="0"/>
          <a:r>
            <a:rPr lang="en-US" dirty="0" smtClean="0"/>
            <a:t>TOE</a:t>
          </a:r>
          <a:endParaRPr lang="en-US" dirty="0"/>
        </a:p>
      </dgm:t>
    </dgm:pt>
    <dgm:pt modelId="{CE30CA8F-2F25-0745-B256-F9ED59B98E9E}" type="parTrans" cxnId="{0A3813E3-1DB6-EE42-95D4-5F219C898E3C}">
      <dgm:prSet/>
      <dgm:spPr/>
      <dgm:t>
        <a:bodyPr/>
        <a:lstStyle/>
        <a:p>
          <a:endParaRPr lang="en-US"/>
        </a:p>
      </dgm:t>
    </dgm:pt>
    <dgm:pt modelId="{2A700B3F-079F-874F-9CE2-FC473C355971}" type="sibTrans" cxnId="{0A3813E3-1DB6-EE42-95D4-5F219C898E3C}">
      <dgm:prSet/>
      <dgm:spPr/>
      <dgm:t>
        <a:bodyPr/>
        <a:lstStyle/>
        <a:p>
          <a:endParaRPr lang="en-US"/>
        </a:p>
      </dgm:t>
    </dgm:pt>
    <dgm:pt modelId="{2811ADFF-372B-B144-A08B-45B6989E3193}">
      <dgm:prSet/>
      <dgm:spPr>
        <a:ln>
          <a:solidFill>
            <a:schemeClr val="accent3">
              <a:lumMod val="75000"/>
            </a:schemeClr>
          </a:solidFill>
        </a:ln>
      </dgm:spPr>
      <dgm:t>
        <a:bodyPr/>
        <a:lstStyle/>
        <a:p>
          <a:pPr rtl="0"/>
          <a:r>
            <a:rPr lang="en-US" smtClean="0"/>
            <a:t>TCP Offload Engine</a:t>
          </a:r>
          <a:endParaRPr lang="en-US"/>
        </a:p>
      </dgm:t>
    </dgm:pt>
    <dgm:pt modelId="{F45DFA87-5774-AF43-8980-7E5BB9262BF5}" type="parTrans" cxnId="{61F53359-5543-6443-90F9-860C03B443A0}">
      <dgm:prSet/>
      <dgm:spPr/>
      <dgm:t>
        <a:bodyPr/>
        <a:lstStyle/>
        <a:p>
          <a:endParaRPr lang="en-US"/>
        </a:p>
      </dgm:t>
    </dgm:pt>
    <dgm:pt modelId="{CD88C96F-8BEB-2C46-9DA4-E7BDB157D3E6}" type="sibTrans" cxnId="{61F53359-5543-6443-90F9-860C03B443A0}">
      <dgm:prSet/>
      <dgm:spPr/>
      <dgm:t>
        <a:bodyPr/>
        <a:lstStyle/>
        <a:p>
          <a:endParaRPr lang="en-US"/>
        </a:p>
      </dgm:t>
    </dgm:pt>
    <dgm:pt modelId="{16A36B9B-DEAC-2243-A848-72C561532A30}">
      <dgm:prSet/>
      <dgm:spPr>
        <a:ln>
          <a:solidFill>
            <a:schemeClr val="accent3">
              <a:lumMod val="75000"/>
            </a:schemeClr>
          </a:solidFill>
        </a:ln>
      </dgm:spPr>
      <dgm:t>
        <a:bodyPr/>
        <a:lstStyle/>
        <a:p>
          <a:pPr rtl="0"/>
          <a:r>
            <a:rPr lang="en-US" smtClean="0"/>
            <a:t>removes the TCP/IP processing from the server processor entirely to the NIC</a:t>
          </a:r>
          <a:endParaRPr lang="en-US"/>
        </a:p>
      </dgm:t>
    </dgm:pt>
    <dgm:pt modelId="{9A50A5A0-4D9E-C442-881F-B27FD9BA4888}" type="parTrans" cxnId="{107D53C7-78E9-CE4B-8720-690BDAE567B7}">
      <dgm:prSet/>
      <dgm:spPr/>
      <dgm:t>
        <a:bodyPr/>
        <a:lstStyle/>
        <a:p>
          <a:endParaRPr lang="en-US"/>
        </a:p>
      </dgm:t>
    </dgm:pt>
    <dgm:pt modelId="{A4022B49-FB60-C34F-AA76-49AC02B85622}" type="sibTrans" cxnId="{107D53C7-78E9-CE4B-8720-690BDAE567B7}">
      <dgm:prSet/>
      <dgm:spPr/>
      <dgm:t>
        <a:bodyPr/>
        <a:lstStyle/>
        <a:p>
          <a:endParaRPr lang="en-US"/>
        </a:p>
      </dgm:t>
    </dgm:pt>
    <dgm:pt modelId="{FC22F424-D27D-2B47-9A06-2250BBD81394}">
      <dgm:prSet/>
      <dgm:spPr/>
      <dgm:t>
        <a:bodyPr/>
        <a:lstStyle/>
        <a:p>
          <a:pPr rtl="0"/>
          <a:r>
            <a:rPr lang="en-US" smtClean="0"/>
            <a:t>LRO</a:t>
          </a:r>
          <a:endParaRPr lang="en-US"/>
        </a:p>
      </dgm:t>
    </dgm:pt>
    <dgm:pt modelId="{162C8D3E-EF58-EB4C-8029-5C7C4C01D3A1}" type="parTrans" cxnId="{DD9E600F-D1C6-594F-A444-3EBD650988A0}">
      <dgm:prSet/>
      <dgm:spPr/>
      <dgm:t>
        <a:bodyPr/>
        <a:lstStyle/>
        <a:p>
          <a:endParaRPr lang="en-US"/>
        </a:p>
      </dgm:t>
    </dgm:pt>
    <dgm:pt modelId="{97ED39C7-1BBF-5242-89DC-9BD8E95161A3}" type="sibTrans" cxnId="{DD9E600F-D1C6-594F-A444-3EBD650988A0}">
      <dgm:prSet/>
      <dgm:spPr/>
      <dgm:t>
        <a:bodyPr/>
        <a:lstStyle/>
        <a:p>
          <a:endParaRPr lang="en-US"/>
        </a:p>
      </dgm:t>
    </dgm:pt>
    <dgm:pt modelId="{B66D337A-8BB8-B44C-B4D0-77DF9C2B83C2}">
      <dgm:prSet/>
      <dgm:spPr/>
      <dgm:t>
        <a:bodyPr/>
        <a:lstStyle/>
        <a:p>
          <a:pPr rtl="0"/>
          <a:r>
            <a:rPr lang="en-US" smtClean="0"/>
            <a:t>Large Receive Offload</a:t>
          </a:r>
          <a:endParaRPr lang="en-US"/>
        </a:p>
      </dgm:t>
    </dgm:pt>
    <dgm:pt modelId="{D07AF9D7-7504-E04F-845A-EDE3F15F9FA2}" type="parTrans" cxnId="{FE5B599D-CCC0-0E45-BA42-346C363AEB4C}">
      <dgm:prSet/>
      <dgm:spPr/>
      <dgm:t>
        <a:bodyPr/>
        <a:lstStyle/>
        <a:p>
          <a:endParaRPr lang="en-US"/>
        </a:p>
      </dgm:t>
    </dgm:pt>
    <dgm:pt modelId="{5463B49C-C7E5-7049-89A3-5BF8BE7E59E8}" type="sibTrans" cxnId="{FE5B599D-CCC0-0E45-BA42-346C363AEB4C}">
      <dgm:prSet/>
      <dgm:spPr/>
      <dgm:t>
        <a:bodyPr/>
        <a:lstStyle/>
        <a:p>
          <a:endParaRPr lang="en-US"/>
        </a:p>
      </dgm:t>
    </dgm:pt>
    <dgm:pt modelId="{90EF9556-970A-6342-B15B-25A7BFE0E91F}">
      <dgm:prSet/>
      <dgm:spPr/>
      <dgm:t>
        <a:bodyPr/>
        <a:lstStyle/>
        <a:p>
          <a:pPr rtl="0"/>
          <a:r>
            <a:rPr lang="en-US" smtClean="0"/>
            <a:t>aggregates incoming packets into bundles for more efficient processing</a:t>
          </a:r>
          <a:endParaRPr lang="en-US"/>
        </a:p>
      </dgm:t>
    </dgm:pt>
    <dgm:pt modelId="{4F9B1830-9623-F14A-993F-AF69CC8E15C6}" type="parTrans" cxnId="{C1DF285F-9ABC-6542-A20B-D3C2C5946D53}">
      <dgm:prSet/>
      <dgm:spPr/>
      <dgm:t>
        <a:bodyPr/>
        <a:lstStyle/>
        <a:p>
          <a:endParaRPr lang="en-US"/>
        </a:p>
      </dgm:t>
    </dgm:pt>
    <dgm:pt modelId="{264D840B-AC8C-7749-A636-628E1FA368D1}" type="sibTrans" cxnId="{C1DF285F-9ABC-6542-A20B-D3C2C5946D53}">
      <dgm:prSet/>
      <dgm:spPr/>
      <dgm:t>
        <a:bodyPr/>
        <a:lstStyle/>
        <a:p>
          <a:endParaRPr lang="en-US"/>
        </a:p>
      </dgm:t>
    </dgm:pt>
    <dgm:pt modelId="{00E382A6-9D4C-6E4C-B91A-AD16F5FB4BBC}">
      <dgm:prSet/>
      <dgm:spPr>
        <a:solidFill>
          <a:schemeClr val="accent2">
            <a:lumMod val="75000"/>
          </a:schemeClr>
        </a:solidFill>
      </dgm:spPr>
      <dgm:t>
        <a:bodyPr/>
        <a:lstStyle/>
        <a:p>
          <a:pPr rtl="0"/>
          <a:r>
            <a:rPr lang="en-US" smtClean="0"/>
            <a:t>LSO</a:t>
          </a:r>
          <a:endParaRPr lang="en-US"/>
        </a:p>
      </dgm:t>
    </dgm:pt>
    <dgm:pt modelId="{EF13FD4B-E98B-D048-B9D5-F78610D6BBCD}" type="parTrans" cxnId="{03089BF0-9A78-734A-AFCA-F43D575B4249}">
      <dgm:prSet/>
      <dgm:spPr/>
      <dgm:t>
        <a:bodyPr/>
        <a:lstStyle/>
        <a:p>
          <a:endParaRPr lang="en-US"/>
        </a:p>
      </dgm:t>
    </dgm:pt>
    <dgm:pt modelId="{F6840559-ABBE-A042-860D-DC6908232D27}" type="sibTrans" cxnId="{03089BF0-9A78-734A-AFCA-F43D575B4249}">
      <dgm:prSet/>
      <dgm:spPr/>
      <dgm:t>
        <a:bodyPr/>
        <a:lstStyle/>
        <a:p>
          <a:endParaRPr lang="en-US"/>
        </a:p>
      </dgm:t>
    </dgm:pt>
    <dgm:pt modelId="{91BAD376-AF1A-E247-B2A3-CC989AC6BAFF}">
      <dgm:prSet/>
      <dgm:spPr>
        <a:ln>
          <a:solidFill>
            <a:schemeClr val="accent2">
              <a:lumMod val="75000"/>
            </a:schemeClr>
          </a:solidFill>
        </a:ln>
      </dgm:spPr>
      <dgm:t>
        <a:bodyPr/>
        <a:lstStyle/>
        <a:p>
          <a:pPr rtl="0"/>
          <a:r>
            <a:rPr lang="en-US" smtClean="0"/>
            <a:t>Large Segment Offload</a:t>
          </a:r>
          <a:endParaRPr lang="en-US"/>
        </a:p>
      </dgm:t>
    </dgm:pt>
    <dgm:pt modelId="{C4D308FB-0008-0F4B-A2C9-654BBF025D12}" type="parTrans" cxnId="{A82862F7-422E-174E-8ABF-081A7300D0AB}">
      <dgm:prSet/>
      <dgm:spPr/>
      <dgm:t>
        <a:bodyPr/>
        <a:lstStyle/>
        <a:p>
          <a:endParaRPr lang="en-US"/>
        </a:p>
      </dgm:t>
    </dgm:pt>
    <dgm:pt modelId="{FD960FA6-DB13-4643-880E-8AF02A3DBC39}" type="sibTrans" cxnId="{A82862F7-422E-174E-8ABF-081A7300D0AB}">
      <dgm:prSet/>
      <dgm:spPr/>
      <dgm:t>
        <a:bodyPr/>
        <a:lstStyle/>
        <a:p>
          <a:endParaRPr lang="en-US"/>
        </a:p>
      </dgm:t>
    </dgm:pt>
    <dgm:pt modelId="{631D15C0-8B6A-7B48-B4C1-FE9BAA28D68E}">
      <dgm:prSet/>
      <dgm:spPr>
        <a:ln>
          <a:solidFill>
            <a:schemeClr val="accent2">
              <a:lumMod val="75000"/>
            </a:schemeClr>
          </a:solidFill>
        </a:ln>
      </dgm:spPr>
      <dgm:t>
        <a:bodyPr/>
        <a:lstStyle/>
        <a:p>
          <a:pPr rtl="0"/>
          <a:r>
            <a:rPr lang="en-US" smtClean="0"/>
            <a:t>allows the hypervisor to aggregate multiple outgoing TCP/IP packets and has the NIC hardware segment them into separate packets</a:t>
          </a:r>
          <a:endParaRPr lang="en-US"/>
        </a:p>
      </dgm:t>
    </dgm:pt>
    <dgm:pt modelId="{C2FFFDF1-957B-D841-94D9-18A456E9109E}" type="parTrans" cxnId="{1046F335-12C2-E249-B1CE-4379BCB52158}">
      <dgm:prSet/>
      <dgm:spPr/>
      <dgm:t>
        <a:bodyPr/>
        <a:lstStyle/>
        <a:p>
          <a:endParaRPr lang="en-US"/>
        </a:p>
      </dgm:t>
    </dgm:pt>
    <dgm:pt modelId="{1C5B1C0A-FF98-F540-84B8-82501C1F1898}" type="sibTrans" cxnId="{1046F335-12C2-E249-B1CE-4379BCB52158}">
      <dgm:prSet/>
      <dgm:spPr/>
      <dgm:t>
        <a:bodyPr/>
        <a:lstStyle/>
        <a:p>
          <a:endParaRPr lang="en-US"/>
        </a:p>
      </dgm:t>
    </dgm:pt>
    <dgm:pt modelId="{CBE7C424-08E8-A44B-98A1-877B175644FA}" type="pres">
      <dgm:prSet presAssocID="{25B71142-8928-4344-96BC-6241AF8ACED2}" presName="Name0" presStyleCnt="0">
        <dgm:presLayoutVars>
          <dgm:chMax val="5"/>
          <dgm:chPref val="5"/>
          <dgm:dir/>
          <dgm:animLvl val="lvl"/>
        </dgm:presLayoutVars>
      </dgm:prSet>
      <dgm:spPr/>
      <dgm:t>
        <a:bodyPr/>
        <a:lstStyle/>
        <a:p>
          <a:endParaRPr lang="en-US"/>
        </a:p>
      </dgm:t>
    </dgm:pt>
    <dgm:pt modelId="{05F8C6EC-4F04-6546-931B-29494612B3A1}" type="pres">
      <dgm:prSet presAssocID="{D74E23AA-E6A1-324F-95BE-615D1B4880A4}" presName="parentText1" presStyleLbl="node1" presStyleIdx="0" presStyleCnt="4">
        <dgm:presLayoutVars>
          <dgm:chMax/>
          <dgm:chPref val="3"/>
          <dgm:bulletEnabled val="1"/>
        </dgm:presLayoutVars>
      </dgm:prSet>
      <dgm:spPr/>
      <dgm:t>
        <a:bodyPr/>
        <a:lstStyle/>
        <a:p>
          <a:endParaRPr lang="en-US"/>
        </a:p>
      </dgm:t>
    </dgm:pt>
    <dgm:pt modelId="{9C48F190-3F6E-3C42-8448-F417F7E87C6C}" type="pres">
      <dgm:prSet presAssocID="{D74E23AA-E6A1-324F-95BE-615D1B4880A4}" presName="childText1" presStyleLbl="solidAlignAcc1" presStyleIdx="0" presStyleCnt="4">
        <dgm:presLayoutVars>
          <dgm:chMax val="0"/>
          <dgm:chPref val="0"/>
          <dgm:bulletEnabled val="1"/>
        </dgm:presLayoutVars>
      </dgm:prSet>
      <dgm:spPr/>
      <dgm:t>
        <a:bodyPr/>
        <a:lstStyle/>
        <a:p>
          <a:endParaRPr lang="en-US"/>
        </a:p>
      </dgm:t>
    </dgm:pt>
    <dgm:pt modelId="{97B87910-C76D-4046-9BB2-482D5772D66F}" type="pres">
      <dgm:prSet presAssocID="{76D1201E-C88A-934F-B299-23D0C949B36C}" presName="parentText2" presStyleLbl="node1" presStyleIdx="1" presStyleCnt="4">
        <dgm:presLayoutVars>
          <dgm:chMax/>
          <dgm:chPref val="3"/>
          <dgm:bulletEnabled val="1"/>
        </dgm:presLayoutVars>
      </dgm:prSet>
      <dgm:spPr/>
      <dgm:t>
        <a:bodyPr/>
        <a:lstStyle/>
        <a:p>
          <a:endParaRPr lang="en-US"/>
        </a:p>
      </dgm:t>
    </dgm:pt>
    <dgm:pt modelId="{5765D229-4048-FF42-B20F-99043A59CE4D}" type="pres">
      <dgm:prSet presAssocID="{76D1201E-C88A-934F-B299-23D0C949B36C}" presName="childText2" presStyleLbl="solidAlignAcc1" presStyleIdx="1" presStyleCnt="4">
        <dgm:presLayoutVars>
          <dgm:chMax val="0"/>
          <dgm:chPref val="0"/>
          <dgm:bulletEnabled val="1"/>
        </dgm:presLayoutVars>
      </dgm:prSet>
      <dgm:spPr/>
      <dgm:t>
        <a:bodyPr/>
        <a:lstStyle/>
        <a:p>
          <a:endParaRPr lang="en-US"/>
        </a:p>
      </dgm:t>
    </dgm:pt>
    <dgm:pt modelId="{7441FA26-7EC0-1B45-B9FB-D7A0BB164D78}" type="pres">
      <dgm:prSet presAssocID="{FC22F424-D27D-2B47-9A06-2250BBD81394}" presName="parentText3" presStyleLbl="node1" presStyleIdx="2" presStyleCnt="4">
        <dgm:presLayoutVars>
          <dgm:chMax/>
          <dgm:chPref val="3"/>
          <dgm:bulletEnabled val="1"/>
        </dgm:presLayoutVars>
      </dgm:prSet>
      <dgm:spPr/>
      <dgm:t>
        <a:bodyPr/>
        <a:lstStyle/>
        <a:p>
          <a:endParaRPr lang="en-US"/>
        </a:p>
      </dgm:t>
    </dgm:pt>
    <dgm:pt modelId="{82D0DA5D-D636-1D42-84D7-7577D606A9EB}" type="pres">
      <dgm:prSet presAssocID="{FC22F424-D27D-2B47-9A06-2250BBD81394}" presName="childText3" presStyleLbl="solidAlignAcc1" presStyleIdx="2" presStyleCnt="4">
        <dgm:presLayoutVars>
          <dgm:chMax val="0"/>
          <dgm:chPref val="0"/>
          <dgm:bulletEnabled val="1"/>
        </dgm:presLayoutVars>
      </dgm:prSet>
      <dgm:spPr/>
      <dgm:t>
        <a:bodyPr/>
        <a:lstStyle/>
        <a:p>
          <a:endParaRPr lang="en-US"/>
        </a:p>
      </dgm:t>
    </dgm:pt>
    <dgm:pt modelId="{34F5366F-852E-6D45-A969-E5660F69FD1A}" type="pres">
      <dgm:prSet presAssocID="{00E382A6-9D4C-6E4C-B91A-AD16F5FB4BBC}" presName="parentText4" presStyleLbl="node1" presStyleIdx="3" presStyleCnt="4">
        <dgm:presLayoutVars>
          <dgm:chMax/>
          <dgm:chPref val="3"/>
          <dgm:bulletEnabled val="1"/>
        </dgm:presLayoutVars>
      </dgm:prSet>
      <dgm:spPr/>
      <dgm:t>
        <a:bodyPr/>
        <a:lstStyle/>
        <a:p>
          <a:endParaRPr lang="en-US"/>
        </a:p>
      </dgm:t>
    </dgm:pt>
    <dgm:pt modelId="{A1FE8555-D34B-B646-907C-8E702AF88647}" type="pres">
      <dgm:prSet presAssocID="{00E382A6-9D4C-6E4C-B91A-AD16F5FB4BBC}" presName="childText4" presStyleLbl="solidAlignAcc1" presStyleIdx="3" presStyleCnt="4">
        <dgm:presLayoutVars>
          <dgm:chMax val="0"/>
          <dgm:chPref val="0"/>
          <dgm:bulletEnabled val="1"/>
        </dgm:presLayoutVars>
      </dgm:prSet>
      <dgm:spPr/>
      <dgm:t>
        <a:bodyPr/>
        <a:lstStyle/>
        <a:p>
          <a:endParaRPr lang="en-US"/>
        </a:p>
      </dgm:t>
    </dgm:pt>
  </dgm:ptLst>
  <dgm:cxnLst>
    <dgm:cxn modelId="{AEA5A7CF-D419-444D-8EC7-318B43B63228}" srcId="{D74E23AA-E6A1-324F-95BE-615D1B4880A4}" destId="{989ADF21-CA0F-1841-9DCB-C23AB1FB8A20}" srcOrd="2" destOrd="0" parTransId="{A5C765E5-7A99-E245-90D3-A5F490DC4AFD}" sibTransId="{8AEB018E-FFDF-0048-9E69-93821861BE8F}"/>
    <dgm:cxn modelId="{1EA33B60-DE83-D44E-8696-2BBFA2E4CF9E}" srcId="{D74E23AA-E6A1-324F-95BE-615D1B4880A4}" destId="{4FEA15C9-DE4B-364A-BA4E-1A6F754CCDB3}" srcOrd="0" destOrd="0" parTransId="{F16C27BA-03DE-9B44-9AB9-365024B477EC}" sibTransId="{1F02C03E-D6CC-F245-B388-3420F9D088F7}"/>
    <dgm:cxn modelId="{84ED57F3-0275-4A56-A946-2A981F9AA84D}" type="presOf" srcId="{91BAD376-AF1A-E247-B2A3-CC989AC6BAFF}" destId="{A1FE8555-D34B-B646-907C-8E702AF88647}" srcOrd="0" destOrd="0" presId="urn:microsoft.com/office/officeart/2009/3/layout/IncreasingArrowsProcess"/>
    <dgm:cxn modelId="{C1DF285F-9ABC-6542-A20B-D3C2C5946D53}" srcId="{FC22F424-D27D-2B47-9A06-2250BBD81394}" destId="{90EF9556-970A-6342-B15B-25A7BFE0E91F}" srcOrd="1" destOrd="0" parTransId="{4F9B1830-9623-F14A-993F-AF69CC8E15C6}" sibTransId="{264D840B-AC8C-7749-A636-628E1FA368D1}"/>
    <dgm:cxn modelId="{E75A00D0-712E-4B6F-9C30-DCA7206ABD2A}" type="presOf" srcId="{90EF9556-970A-6342-B15B-25A7BFE0E91F}" destId="{82D0DA5D-D636-1D42-84D7-7577D606A9EB}" srcOrd="0" destOrd="1" presId="urn:microsoft.com/office/officeart/2009/3/layout/IncreasingArrowsProcess"/>
    <dgm:cxn modelId="{98838618-3002-429B-80D2-ABE23A3B32AF}" type="presOf" srcId="{4FEA15C9-DE4B-364A-BA4E-1A6F754CCDB3}" destId="{9C48F190-3F6E-3C42-8448-F417F7E87C6C}" srcOrd="0" destOrd="0" presId="urn:microsoft.com/office/officeart/2009/3/layout/IncreasingArrowsProcess"/>
    <dgm:cxn modelId="{00F62709-42BC-418C-8587-762F71217993}" type="presOf" srcId="{D74E23AA-E6A1-324F-95BE-615D1B4880A4}" destId="{05F8C6EC-4F04-6546-931B-29494612B3A1}" srcOrd="0" destOrd="0" presId="urn:microsoft.com/office/officeart/2009/3/layout/IncreasingArrowsProcess"/>
    <dgm:cxn modelId="{D6336BE6-9691-4D6F-9ABD-5D2F6FE30AD8}" type="presOf" srcId="{2811ADFF-372B-B144-A08B-45B6989E3193}" destId="{5765D229-4048-FF42-B20F-99043A59CE4D}" srcOrd="0" destOrd="0" presId="urn:microsoft.com/office/officeart/2009/3/layout/IncreasingArrowsProcess"/>
    <dgm:cxn modelId="{4CBE3F49-BDAF-EB47-94D9-465DCAD76BA1}" srcId="{D74E23AA-E6A1-324F-95BE-615D1B4880A4}" destId="{9DDE2192-464B-6F45-B54C-CDC3193DC115}" srcOrd="1" destOrd="0" parTransId="{9AF304B7-CA6B-1242-B906-BC3A0D6BC5E4}" sibTransId="{0DBF48FD-8A9F-C444-B8AE-83CBDECEBBCB}"/>
    <dgm:cxn modelId="{4C4C70F1-119A-413B-99C6-D520A06BD912}" type="presOf" srcId="{00E382A6-9D4C-6E4C-B91A-AD16F5FB4BBC}" destId="{34F5366F-852E-6D45-A969-E5660F69FD1A}" srcOrd="0" destOrd="0" presId="urn:microsoft.com/office/officeart/2009/3/layout/IncreasingArrowsProcess"/>
    <dgm:cxn modelId="{A9E39215-F534-485B-96B0-2F5EA7F70115}" type="presOf" srcId="{76D1201E-C88A-934F-B299-23D0C949B36C}" destId="{97B87910-C76D-4046-9BB2-482D5772D66F}" srcOrd="0" destOrd="0" presId="urn:microsoft.com/office/officeart/2009/3/layout/IncreasingArrowsProcess"/>
    <dgm:cxn modelId="{107D53C7-78E9-CE4B-8720-690BDAE567B7}" srcId="{76D1201E-C88A-934F-B299-23D0C949B36C}" destId="{16A36B9B-DEAC-2243-A848-72C561532A30}" srcOrd="1" destOrd="0" parTransId="{9A50A5A0-4D9E-C442-881F-B27FD9BA4888}" sibTransId="{A4022B49-FB60-C34F-AA76-49AC02B85622}"/>
    <dgm:cxn modelId="{16D82DED-C884-4606-A42B-73981AE48381}" type="presOf" srcId="{989ADF21-CA0F-1841-9DCB-C23AB1FB8A20}" destId="{9C48F190-3F6E-3C42-8448-F417F7E87C6C}" srcOrd="0" destOrd="2" presId="urn:microsoft.com/office/officeart/2009/3/layout/IncreasingArrowsProcess"/>
    <dgm:cxn modelId="{61F53359-5543-6443-90F9-860C03B443A0}" srcId="{76D1201E-C88A-934F-B299-23D0C949B36C}" destId="{2811ADFF-372B-B144-A08B-45B6989E3193}" srcOrd="0" destOrd="0" parTransId="{F45DFA87-5774-AF43-8980-7E5BB9262BF5}" sibTransId="{CD88C96F-8BEB-2C46-9DA4-E7BDB157D3E6}"/>
    <dgm:cxn modelId="{1046F335-12C2-E249-B1CE-4379BCB52158}" srcId="{00E382A6-9D4C-6E4C-B91A-AD16F5FB4BBC}" destId="{631D15C0-8B6A-7B48-B4C1-FE9BAA28D68E}" srcOrd="1" destOrd="0" parTransId="{C2FFFDF1-957B-D841-94D9-18A456E9109E}" sibTransId="{1C5B1C0A-FF98-F540-84B8-82501C1F1898}"/>
    <dgm:cxn modelId="{DD9E600F-D1C6-594F-A444-3EBD650988A0}" srcId="{25B71142-8928-4344-96BC-6241AF8ACED2}" destId="{FC22F424-D27D-2B47-9A06-2250BBD81394}" srcOrd="2" destOrd="0" parTransId="{162C8D3E-EF58-EB4C-8029-5C7C4C01D3A1}" sibTransId="{97ED39C7-1BBF-5242-89DC-9BD8E95161A3}"/>
    <dgm:cxn modelId="{16FEF087-FDAF-47B3-B230-3F915AF42170}" type="presOf" srcId="{16A36B9B-DEAC-2243-A848-72C561532A30}" destId="{5765D229-4048-FF42-B20F-99043A59CE4D}" srcOrd="0" destOrd="1" presId="urn:microsoft.com/office/officeart/2009/3/layout/IncreasingArrowsProcess"/>
    <dgm:cxn modelId="{03089BF0-9A78-734A-AFCA-F43D575B4249}" srcId="{25B71142-8928-4344-96BC-6241AF8ACED2}" destId="{00E382A6-9D4C-6E4C-B91A-AD16F5FB4BBC}" srcOrd="3" destOrd="0" parTransId="{EF13FD4B-E98B-D048-B9D5-F78610D6BBCD}" sibTransId="{F6840559-ABBE-A042-860D-DC6908232D27}"/>
    <dgm:cxn modelId="{445DCE5C-4FB3-4A7A-B2E8-E75B7CAAB75A}" type="presOf" srcId="{25B71142-8928-4344-96BC-6241AF8ACED2}" destId="{CBE7C424-08E8-A44B-98A1-877B175644FA}" srcOrd="0" destOrd="0" presId="urn:microsoft.com/office/officeart/2009/3/layout/IncreasingArrowsProcess"/>
    <dgm:cxn modelId="{A82862F7-422E-174E-8ABF-081A7300D0AB}" srcId="{00E382A6-9D4C-6E4C-B91A-AD16F5FB4BBC}" destId="{91BAD376-AF1A-E247-B2A3-CC989AC6BAFF}" srcOrd="0" destOrd="0" parTransId="{C4D308FB-0008-0F4B-A2C9-654BBF025D12}" sibTransId="{FD960FA6-DB13-4643-880E-8AF02A3DBC39}"/>
    <dgm:cxn modelId="{D2FE0ECD-320D-CE48-8A7F-BB4CC897E9DE}" srcId="{25B71142-8928-4344-96BC-6241AF8ACED2}" destId="{D74E23AA-E6A1-324F-95BE-615D1B4880A4}" srcOrd="0" destOrd="0" parTransId="{A56A8870-9361-7E45-8E12-AC8C56FFA999}" sibTransId="{31C03CC7-A678-D74D-9D54-3D39FC543B4E}"/>
    <dgm:cxn modelId="{FE5B599D-CCC0-0E45-BA42-346C363AEB4C}" srcId="{FC22F424-D27D-2B47-9A06-2250BBD81394}" destId="{B66D337A-8BB8-B44C-B4D0-77DF9C2B83C2}" srcOrd="0" destOrd="0" parTransId="{D07AF9D7-7504-E04F-845A-EDE3F15F9FA2}" sibTransId="{5463B49C-C7E5-7049-89A3-5BF8BE7E59E8}"/>
    <dgm:cxn modelId="{8FD6EE15-CEF3-4F02-B251-325ACEA55201}" type="presOf" srcId="{9DDE2192-464B-6F45-B54C-CDC3193DC115}" destId="{9C48F190-3F6E-3C42-8448-F417F7E87C6C}" srcOrd="0" destOrd="1" presId="urn:microsoft.com/office/officeart/2009/3/layout/IncreasingArrowsProcess"/>
    <dgm:cxn modelId="{3D24605E-8275-4EDD-A019-1AEC5EB0137E}" type="presOf" srcId="{B66D337A-8BB8-B44C-B4D0-77DF9C2B83C2}" destId="{82D0DA5D-D636-1D42-84D7-7577D606A9EB}" srcOrd="0" destOrd="0" presId="urn:microsoft.com/office/officeart/2009/3/layout/IncreasingArrowsProcess"/>
    <dgm:cxn modelId="{0A3813E3-1DB6-EE42-95D4-5F219C898E3C}" srcId="{25B71142-8928-4344-96BC-6241AF8ACED2}" destId="{76D1201E-C88A-934F-B299-23D0C949B36C}" srcOrd="1" destOrd="0" parTransId="{CE30CA8F-2F25-0745-B256-F9ED59B98E9E}" sibTransId="{2A700B3F-079F-874F-9CE2-FC473C355971}"/>
    <dgm:cxn modelId="{5AC56C0A-815C-401D-8CCB-E9B68837A288}" type="presOf" srcId="{631D15C0-8B6A-7B48-B4C1-FE9BAA28D68E}" destId="{A1FE8555-D34B-B646-907C-8E702AF88647}" srcOrd="0" destOrd="1" presId="urn:microsoft.com/office/officeart/2009/3/layout/IncreasingArrowsProcess"/>
    <dgm:cxn modelId="{1FD2D5AD-34CA-420C-A320-30C230CDD547}" type="presOf" srcId="{FC22F424-D27D-2B47-9A06-2250BBD81394}" destId="{7441FA26-7EC0-1B45-B9FB-D7A0BB164D78}" srcOrd="0" destOrd="0" presId="urn:microsoft.com/office/officeart/2009/3/layout/IncreasingArrowsProcess"/>
    <dgm:cxn modelId="{54E58F3C-3E01-46A1-AB4F-C80E66A8E2C0}" type="presParOf" srcId="{CBE7C424-08E8-A44B-98A1-877B175644FA}" destId="{05F8C6EC-4F04-6546-931B-29494612B3A1}" srcOrd="0" destOrd="0" presId="urn:microsoft.com/office/officeart/2009/3/layout/IncreasingArrowsProcess"/>
    <dgm:cxn modelId="{4E6B12BA-D454-497C-990C-D9E4950A7794}" type="presParOf" srcId="{CBE7C424-08E8-A44B-98A1-877B175644FA}" destId="{9C48F190-3F6E-3C42-8448-F417F7E87C6C}" srcOrd="1" destOrd="0" presId="urn:microsoft.com/office/officeart/2009/3/layout/IncreasingArrowsProcess"/>
    <dgm:cxn modelId="{41AC7DC4-036C-4ED5-8B43-55F1CBCE8F0E}" type="presParOf" srcId="{CBE7C424-08E8-A44B-98A1-877B175644FA}" destId="{97B87910-C76D-4046-9BB2-482D5772D66F}" srcOrd="2" destOrd="0" presId="urn:microsoft.com/office/officeart/2009/3/layout/IncreasingArrowsProcess"/>
    <dgm:cxn modelId="{022B373A-27FF-438C-99D9-839E3DED1142}" type="presParOf" srcId="{CBE7C424-08E8-A44B-98A1-877B175644FA}" destId="{5765D229-4048-FF42-B20F-99043A59CE4D}" srcOrd="3" destOrd="0" presId="urn:microsoft.com/office/officeart/2009/3/layout/IncreasingArrowsProcess"/>
    <dgm:cxn modelId="{68F6DEF1-8A00-4192-AEAB-79A9E4A887DE}" type="presParOf" srcId="{CBE7C424-08E8-A44B-98A1-877B175644FA}" destId="{7441FA26-7EC0-1B45-B9FB-D7A0BB164D78}" srcOrd="4" destOrd="0" presId="urn:microsoft.com/office/officeart/2009/3/layout/IncreasingArrowsProcess"/>
    <dgm:cxn modelId="{0ECDDBEA-C230-4BBD-B8B4-C80AB486FBB9}" type="presParOf" srcId="{CBE7C424-08E8-A44B-98A1-877B175644FA}" destId="{82D0DA5D-D636-1D42-84D7-7577D606A9EB}" srcOrd="5" destOrd="0" presId="urn:microsoft.com/office/officeart/2009/3/layout/IncreasingArrowsProcess"/>
    <dgm:cxn modelId="{820F2EB6-9B50-49A8-9947-2928B2DBE7A9}" type="presParOf" srcId="{CBE7C424-08E8-A44B-98A1-877B175644FA}" destId="{34F5366F-852E-6D45-A969-E5660F69FD1A}" srcOrd="6" destOrd="0" presId="urn:microsoft.com/office/officeart/2009/3/layout/IncreasingArrowsProcess"/>
    <dgm:cxn modelId="{26CF2E05-27B1-4BCE-9D7D-25773CDF33DD}" type="presParOf" srcId="{CBE7C424-08E8-A44B-98A1-877B175644FA}" destId="{A1FE8555-D34B-B646-907C-8E702AF88647}" srcOrd="7" destOrd="0" presId="urn:microsoft.com/office/officeart/2009/3/layout/IncreasingArrows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6959169-D925-D643-A693-5D8951F1FD23}"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69752BE4-37A8-9245-815C-257DF085BE2A}">
      <dgm:prSet phldrT="[Text]"/>
      <dgm:spPr/>
      <dgm:t>
        <a:bodyPr/>
        <a:lstStyle/>
        <a:p>
          <a:r>
            <a:rPr lang="en-US" dirty="0" smtClean="0"/>
            <a:t>Unbounded Priority Inversion</a:t>
          </a:r>
          <a:endParaRPr lang="en-US" dirty="0"/>
        </a:p>
      </dgm:t>
    </dgm:pt>
    <dgm:pt modelId="{1260A8D9-99C7-0E4D-8689-D7E91A2F43C1}" type="parTrans" cxnId="{7BA37B89-4B8A-F74A-A63C-29A5320F54E6}">
      <dgm:prSet/>
      <dgm:spPr/>
      <dgm:t>
        <a:bodyPr/>
        <a:lstStyle/>
        <a:p>
          <a:endParaRPr lang="en-US"/>
        </a:p>
      </dgm:t>
    </dgm:pt>
    <dgm:pt modelId="{85F4313F-D0D3-C345-8049-AD5A9E396C04}" type="sibTrans" cxnId="{7BA37B89-4B8A-F74A-A63C-29A5320F54E6}">
      <dgm:prSet/>
      <dgm:spPr/>
      <dgm:t>
        <a:bodyPr/>
        <a:lstStyle/>
        <a:p>
          <a:endParaRPr lang="en-US"/>
        </a:p>
      </dgm:t>
    </dgm:pt>
    <dgm:pt modelId="{EABD1A28-34BE-3546-A913-E58E0B71A2B9}">
      <dgm:prSet/>
      <dgm:spPr>
        <a:ln>
          <a:solidFill>
            <a:schemeClr val="accent6">
              <a:lumMod val="75000"/>
            </a:schemeClr>
          </a:solidFill>
        </a:ln>
      </dgm:spPr>
      <dgm:t>
        <a:bodyPr/>
        <a:lstStyle/>
        <a:p>
          <a:r>
            <a:rPr lang="en-US" dirty="0" smtClean="0"/>
            <a:t>Priority inversion duration depends not only on the time required to handle a shared resource, but also on unpredictable actions of other unrelated tasks</a:t>
          </a:r>
        </a:p>
      </dgm:t>
    </dgm:pt>
    <dgm:pt modelId="{69670178-6D18-5F40-9D81-B28C93571473}" type="parTrans" cxnId="{831D1921-67CB-0B41-A323-69089976A806}">
      <dgm:prSet/>
      <dgm:spPr/>
      <dgm:t>
        <a:bodyPr/>
        <a:lstStyle/>
        <a:p>
          <a:endParaRPr lang="en-US"/>
        </a:p>
      </dgm:t>
    </dgm:pt>
    <dgm:pt modelId="{02C73679-A7A3-E44F-BE0E-A760EAC27507}" type="sibTrans" cxnId="{831D1921-67CB-0B41-A323-69089976A806}">
      <dgm:prSet/>
      <dgm:spPr/>
      <dgm:t>
        <a:bodyPr/>
        <a:lstStyle/>
        <a:p>
          <a:endParaRPr lang="en-US"/>
        </a:p>
      </dgm:t>
    </dgm:pt>
    <dgm:pt modelId="{DB3D0F80-C8C4-2D4B-8FA8-B39C9F1905BB}" type="pres">
      <dgm:prSet presAssocID="{A6959169-D925-D643-A693-5D8951F1FD23}" presName="Name0" presStyleCnt="0">
        <dgm:presLayoutVars>
          <dgm:dir/>
          <dgm:animLvl val="lvl"/>
          <dgm:resizeHandles val="exact"/>
        </dgm:presLayoutVars>
      </dgm:prSet>
      <dgm:spPr/>
      <dgm:t>
        <a:bodyPr/>
        <a:lstStyle/>
        <a:p>
          <a:endParaRPr lang="en-US"/>
        </a:p>
      </dgm:t>
    </dgm:pt>
    <dgm:pt modelId="{E552BEE2-B00D-7A43-A9D8-2CD51398EA8D}" type="pres">
      <dgm:prSet presAssocID="{69752BE4-37A8-9245-815C-257DF085BE2A}" presName="composite" presStyleCnt="0"/>
      <dgm:spPr/>
    </dgm:pt>
    <dgm:pt modelId="{0BAF93F7-FF61-6443-9BC0-D41F345977F2}" type="pres">
      <dgm:prSet presAssocID="{69752BE4-37A8-9245-815C-257DF085BE2A}" presName="parTx" presStyleLbl="alignNode1" presStyleIdx="0" presStyleCnt="1">
        <dgm:presLayoutVars>
          <dgm:chMax val="0"/>
          <dgm:chPref val="0"/>
          <dgm:bulletEnabled val="1"/>
        </dgm:presLayoutVars>
      </dgm:prSet>
      <dgm:spPr/>
      <dgm:t>
        <a:bodyPr/>
        <a:lstStyle/>
        <a:p>
          <a:endParaRPr lang="en-US"/>
        </a:p>
      </dgm:t>
    </dgm:pt>
    <dgm:pt modelId="{797FC0B6-0A96-3F4A-AEFB-631EBF651611}" type="pres">
      <dgm:prSet presAssocID="{69752BE4-37A8-9245-815C-257DF085BE2A}" presName="desTx" presStyleLbl="alignAccFollowNode1" presStyleIdx="0" presStyleCnt="1">
        <dgm:presLayoutVars>
          <dgm:bulletEnabled val="1"/>
        </dgm:presLayoutVars>
      </dgm:prSet>
      <dgm:spPr/>
      <dgm:t>
        <a:bodyPr/>
        <a:lstStyle/>
        <a:p>
          <a:endParaRPr lang="en-US"/>
        </a:p>
      </dgm:t>
    </dgm:pt>
  </dgm:ptLst>
  <dgm:cxnLst>
    <dgm:cxn modelId="{7BA37B89-4B8A-F74A-A63C-29A5320F54E6}" srcId="{A6959169-D925-D643-A693-5D8951F1FD23}" destId="{69752BE4-37A8-9245-815C-257DF085BE2A}" srcOrd="0" destOrd="0" parTransId="{1260A8D9-99C7-0E4D-8689-D7E91A2F43C1}" sibTransId="{85F4313F-D0D3-C345-8049-AD5A9E396C04}"/>
    <dgm:cxn modelId="{831D1921-67CB-0B41-A323-69089976A806}" srcId="{69752BE4-37A8-9245-815C-257DF085BE2A}" destId="{EABD1A28-34BE-3546-A913-E58E0B71A2B9}" srcOrd="0" destOrd="0" parTransId="{69670178-6D18-5F40-9D81-B28C93571473}" sibTransId="{02C73679-A7A3-E44F-BE0E-A760EAC27507}"/>
    <dgm:cxn modelId="{236E08CD-090C-084E-A423-4BE08FB7C4A7}" type="presOf" srcId="{A6959169-D925-D643-A693-5D8951F1FD23}" destId="{DB3D0F80-C8C4-2D4B-8FA8-B39C9F1905BB}" srcOrd="0" destOrd="0" presId="urn:microsoft.com/office/officeart/2005/8/layout/hList1"/>
    <dgm:cxn modelId="{18200AE7-1407-F840-B131-24192104819A}" type="presOf" srcId="{69752BE4-37A8-9245-815C-257DF085BE2A}" destId="{0BAF93F7-FF61-6443-9BC0-D41F345977F2}" srcOrd="0" destOrd="0" presId="urn:microsoft.com/office/officeart/2005/8/layout/hList1"/>
    <dgm:cxn modelId="{BBF18426-E549-9C4C-AEFE-2E494B768F4F}" type="presOf" srcId="{EABD1A28-34BE-3546-A913-E58E0B71A2B9}" destId="{797FC0B6-0A96-3F4A-AEFB-631EBF651611}" srcOrd="0" destOrd="0" presId="urn:microsoft.com/office/officeart/2005/8/layout/hList1"/>
    <dgm:cxn modelId="{035F4E78-7B97-8448-98FD-C604FF62146D}" type="presParOf" srcId="{DB3D0F80-C8C4-2D4B-8FA8-B39C9F1905BB}" destId="{E552BEE2-B00D-7A43-A9D8-2CD51398EA8D}" srcOrd="0" destOrd="0" presId="urn:microsoft.com/office/officeart/2005/8/layout/hList1"/>
    <dgm:cxn modelId="{DE0EFF73-906B-2D4F-B3C0-818D2F0B3D8B}" type="presParOf" srcId="{E552BEE2-B00D-7A43-A9D8-2CD51398EA8D}" destId="{0BAF93F7-FF61-6443-9BC0-D41F345977F2}" srcOrd="0" destOrd="0" presId="urn:microsoft.com/office/officeart/2005/8/layout/hList1"/>
    <dgm:cxn modelId="{586C9A3B-1F3F-4444-9B29-0A7A1CB3D64C}" type="presParOf" srcId="{E552BEE2-B00D-7A43-A9D8-2CD51398EA8D}" destId="{797FC0B6-0A96-3F4A-AEFB-631EBF651611}"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7F2B9F-EC41-2140-8EC1-5E16AF2C7855}">
      <dsp:nvSpPr>
        <dsp:cNvPr id="0" name=""/>
        <dsp:cNvSpPr/>
      </dsp:nvSpPr>
      <dsp:spPr>
        <a:xfrm>
          <a:off x="0" y="0"/>
          <a:ext cx="4693920" cy="731520"/>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sz="1900" kern="1200" dirty="0" smtClean="0"/>
            <a:t>assigns a unique process identifier to the new process</a:t>
          </a:r>
          <a:endParaRPr lang="en-US" sz="1900" kern="1200" dirty="0"/>
        </a:p>
      </dsp:txBody>
      <dsp:txXfrm>
        <a:off x="21425" y="21425"/>
        <a:ext cx="3818966" cy="688670"/>
      </dsp:txXfrm>
    </dsp:sp>
    <dsp:sp modelId="{5B5D711A-1B3F-D448-9482-44A847364F32}">
      <dsp:nvSpPr>
        <dsp:cNvPr id="0" name=""/>
        <dsp:cNvSpPr/>
      </dsp:nvSpPr>
      <dsp:spPr>
        <a:xfrm>
          <a:off x="350520" y="833120"/>
          <a:ext cx="4693920" cy="731520"/>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sz="1900" kern="1200" smtClean="0"/>
            <a:t>allocates space for the process</a:t>
          </a:r>
          <a:endParaRPr lang="en-US" sz="1900" kern="1200" dirty="0" smtClean="0"/>
        </a:p>
      </dsp:txBody>
      <dsp:txXfrm>
        <a:off x="371945" y="854545"/>
        <a:ext cx="3825062" cy="688669"/>
      </dsp:txXfrm>
    </dsp:sp>
    <dsp:sp modelId="{E6CD32AC-3E96-AB44-A760-F359511BBE11}">
      <dsp:nvSpPr>
        <dsp:cNvPr id="0" name=""/>
        <dsp:cNvSpPr/>
      </dsp:nvSpPr>
      <dsp:spPr>
        <a:xfrm>
          <a:off x="701039" y="1666240"/>
          <a:ext cx="4693920" cy="731520"/>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sz="1900" kern="1200" smtClean="0"/>
            <a:t>initializes the process control block</a:t>
          </a:r>
          <a:endParaRPr lang="en-US" sz="1900" kern="1200" dirty="0" smtClean="0"/>
        </a:p>
      </dsp:txBody>
      <dsp:txXfrm>
        <a:off x="722464" y="1687665"/>
        <a:ext cx="3825062" cy="688669"/>
      </dsp:txXfrm>
    </dsp:sp>
    <dsp:sp modelId="{AC35228F-21E7-5E47-83A7-D0492D254D58}">
      <dsp:nvSpPr>
        <dsp:cNvPr id="0" name=""/>
        <dsp:cNvSpPr/>
      </dsp:nvSpPr>
      <dsp:spPr>
        <a:xfrm>
          <a:off x="1051559" y="2499360"/>
          <a:ext cx="4693920" cy="731520"/>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sz="1900" kern="1200" smtClean="0"/>
            <a:t>sets the appropriate linkages</a:t>
          </a:r>
          <a:endParaRPr lang="en-US" sz="1900" kern="1200" dirty="0" smtClean="0"/>
        </a:p>
      </dsp:txBody>
      <dsp:txXfrm>
        <a:off x="1072984" y="2520785"/>
        <a:ext cx="3825062" cy="688669"/>
      </dsp:txXfrm>
    </dsp:sp>
    <dsp:sp modelId="{6DAEB0AD-3B63-8740-A6E5-6B3AE3531A2D}">
      <dsp:nvSpPr>
        <dsp:cNvPr id="0" name=""/>
        <dsp:cNvSpPr/>
      </dsp:nvSpPr>
      <dsp:spPr>
        <a:xfrm>
          <a:off x="1402079" y="3332480"/>
          <a:ext cx="4693920" cy="731520"/>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sz="1900" kern="1200" smtClean="0"/>
            <a:t>creates or expands other data structures</a:t>
          </a:r>
          <a:endParaRPr lang="en-US" sz="1900" kern="1200" dirty="0" smtClean="0"/>
        </a:p>
      </dsp:txBody>
      <dsp:txXfrm>
        <a:off x="1423504" y="3353905"/>
        <a:ext cx="3825062" cy="688669"/>
      </dsp:txXfrm>
    </dsp:sp>
    <dsp:sp modelId="{109E467C-1E73-8C45-B39E-5EC0C5B03450}">
      <dsp:nvSpPr>
        <dsp:cNvPr id="0" name=""/>
        <dsp:cNvSpPr/>
      </dsp:nvSpPr>
      <dsp:spPr>
        <a:xfrm>
          <a:off x="4218432" y="534416"/>
          <a:ext cx="475488" cy="475488"/>
        </a:xfrm>
        <a:prstGeom prst="downArrow">
          <a:avLst>
            <a:gd name="adj1" fmla="val 55000"/>
            <a:gd name="adj2" fmla="val 45000"/>
          </a:avLst>
        </a:prstGeom>
        <a:solidFill>
          <a:schemeClr val="accent2"/>
        </a:solidFill>
        <a:ln w="9525" cap="flat" cmpd="sng" algn="ctr">
          <a:solidFill>
            <a:schemeClr val="tx1"/>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4325417" y="534416"/>
        <a:ext cx="261518" cy="357805"/>
      </dsp:txXfrm>
    </dsp:sp>
    <dsp:sp modelId="{2BDB5B10-9839-7244-804C-B97A8A38670F}">
      <dsp:nvSpPr>
        <dsp:cNvPr id="0" name=""/>
        <dsp:cNvSpPr/>
      </dsp:nvSpPr>
      <dsp:spPr>
        <a:xfrm>
          <a:off x="4568952" y="1367536"/>
          <a:ext cx="475488" cy="475488"/>
        </a:xfrm>
        <a:prstGeom prst="downArrow">
          <a:avLst>
            <a:gd name="adj1" fmla="val 55000"/>
            <a:gd name="adj2" fmla="val 45000"/>
          </a:avLst>
        </a:prstGeom>
        <a:solidFill>
          <a:schemeClr val="accent2"/>
        </a:solidFill>
        <a:ln w="9525" cap="flat" cmpd="sng" algn="ctr">
          <a:solidFill>
            <a:schemeClr val="tx1"/>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4675937" y="1367536"/>
        <a:ext cx="261518" cy="357805"/>
      </dsp:txXfrm>
    </dsp:sp>
    <dsp:sp modelId="{B61A2D92-3241-AB4E-9449-C71D8D3EE5B6}">
      <dsp:nvSpPr>
        <dsp:cNvPr id="0" name=""/>
        <dsp:cNvSpPr/>
      </dsp:nvSpPr>
      <dsp:spPr>
        <a:xfrm>
          <a:off x="4919472" y="2188464"/>
          <a:ext cx="475488" cy="475488"/>
        </a:xfrm>
        <a:prstGeom prst="downArrow">
          <a:avLst>
            <a:gd name="adj1" fmla="val 55000"/>
            <a:gd name="adj2" fmla="val 45000"/>
          </a:avLst>
        </a:prstGeom>
        <a:solidFill>
          <a:schemeClr val="accent2"/>
        </a:solidFill>
        <a:ln w="9525" cap="flat" cmpd="sng" algn="ctr">
          <a:solidFill>
            <a:schemeClr val="tx1"/>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5026457" y="2188464"/>
        <a:ext cx="261518" cy="357805"/>
      </dsp:txXfrm>
    </dsp:sp>
    <dsp:sp modelId="{77EDA281-184C-FE4B-B762-E3375FFA90A8}">
      <dsp:nvSpPr>
        <dsp:cNvPr id="0" name=""/>
        <dsp:cNvSpPr/>
      </dsp:nvSpPr>
      <dsp:spPr>
        <a:xfrm>
          <a:off x="5269992" y="3029712"/>
          <a:ext cx="475488" cy="475488"/>
        </a:xfrm>
        <a:prstGeom prst="downArrow">
          <a:avLst>
            <a:gd name="adj1" fmla="val 55000"/>
            <a:gd name="adj2" fmla="val 45000"/>
          </a:avLst>
        </a:prstGeom>
        <a:solidFill>
          <a:schemeClr val="accent2"/>
        </a:solidFill>
        <a:ln w="9525" cap="flat" cmpd="sng" algn="ctr">
          <a:solidFill>
            <a:schemeClr val="tx1"/>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5376977" y="3029712"/>
        <a:ext cx="261518" cy="35780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0692A2-8C4F-0545-98A7-FD5743A081D9}">
      <dsp:nvSpPr>
        <dsp:cNvPr id="0" name=""/>
        <dsp:cNvSpPr/>
      </dsp:nvSpPr>
      <dsp:spPr>
        <a:xfrm>
          <a:off x="1398" y="224182"/>
          <a:ext cx="1803462" cy="68872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dirty="0" smtClean="0"/>
            <a:t>Mutual Exclusion</a:t>
          </a:r>
          <a:endParaRPr lang="en-US" sz="1900" kern="1200" dirty="0"/>
        </a:p>
      </dsp:txBody>
      <dsp:txXfrm>
        <a:off x="1398" y="224182"/>
        <a:ext cx="1803462" cy="688725"/>
      </dsp:txXfrm>
    </dsp:sp>
    <dsp:sp modelId="{613BAD88-1300-C64D-8478-28BDFCA247EE}">
      <dsp:nvSpPr>
        <dsp:cNvPr id="0" name=""/>
        <dsp:cNvSpPr/>
      </dsp:nvSpPr>
      <dsp:spPr>
        <a:xfrm>
          <a:off x="0" y="957956"/>
          <a:ext cx="1803462" cy="3206310"/>
        </a:xfrm>
        <a:prstGeom prst="rect">
          <a:avLst/>
        </a:prstGeom>
        <a:solidFill>
          <a:schemeClr val="bg1"/>
        </a:solidFill>
        <a:ln w="9525" cap="flat" cmpd="sng" algn="ctr">
          <a:solidFill>
            <a:schemeClr val="accent1"/>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smtClean="0"/>
            <a:t>only one process may use a resource at a time</a:t>
          </a:r>
        </a:p>
      </dsp:txBody>
      <dsp:txXfrm>
        <a:off x="0" y="957956"/>
        <a:ext cx="1803462" cy="3206310"/>
      </dsp:txXfrm>
    </dsp:sp>
    <dsp:sp modelId="{F7B771C4-1781-334A-A9CC-6AB6388019C2}">
      <dsp:nvSpPr>
        <dsp:cNvPr id="0" name=""/>
        <dsp:cNvSpPr/>
      </dsp:nvSpPr>
      <dsp:spPr>
        <a:xfrm>
          <a:off x="2057345" y="224182"/>
          <a:ext cx="1803462" cy="68872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dirty="0" smtClean="0"/>
            <a:t>Hold-and-Wait</a:t>
          </a:r>
        </a:p>
      </dsp:txBody>
      <dsp:txXfrm>
        <a:off x="2057345" y="224182"/>
        <a:ext cx="1803462" cy="688725"/>
      </dsp:txXfrm>
    </dsp:sp>
    <dsp:sp modelId="{CE427A8D-A2CB-E34E-B99B-527B0A4E0DC8}">
      <dsp:nvSpPr>
        <dsp:cNvPr id="0" name=""/>
        <dsp:cNvSpPr/>
      </dsp:nvSpPr>
      <dsp:spPr>
        <a:xfrm>
          <a:off x="2057399" y="957956"/>
          <a:ext cx="1803462" cy="3206310"/>
        </a:xfrm>
        <a:prstGeom prst="rect">
          <a:avLst/>
        </a:prstGeom>
        <a:solidFill>
          <a:schemeClr val="bg1"/>
        </a:solidFill>
        <a:ln w="9525" cap="flat" cmpd="sng" algn="ctr">
          <a:solidFill>
            <a:schemeClr val="accent1"/>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smtClean="0"/>
            <a:t>a process may hold allocated resources while awaiting assignment of others</a:t>
          </a:r>
        </a:p>
      </dsp:txBody>
      <dsp:txXfrm>
        <a:off x="2057399" y="957956"/>
        <a:ext cx="1803462" cy="3206310"/>
      </dsp:txXfrm>
    </dsp:sp>
    <dsp:sp modelId="{8AD7747F-C6FB-8D40-8D93-2E53B586D4AB}">
      <dsp:nvSpPr>
        <dsp:cNvPr id="0" name=""/>
        <dsp:cNvSpPr/>
      </dsp:nvSpPr>
      <dsp:spPr>
        <a:xfrm>
          <a:off x="4113292" y="224182"/>
          <a:ext cx="1982762" cy="68872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NZ" sz="1900" kern="1200" dirty="0" smtClean="0"/>
            <a:t>No Pre-emption</a:t>
          </a:r>
        </a:p>
      </dsp:txBody>
      <dsp:txXfrm>
        <a:off x="4113292" y="224182"/>
        <a:ext cx="1982762" cy="688725"/>
      </dsp:txXfrm>
    </dsp:sp>
    <dsp:sp modelId="{F1B2B33B-D78F-B548-832F-D31F12C1AEA8}">
      <dsp:nvSpPr>
        <dsp:cNvPr id="0" name=""/>
        <dsp:cNvSpPr/>
      </dsp:nvSpPr>
      <dsp:spPr>
        <a:xfrm>
          <a:off x="4191003" y="957956"/>
          <a:ext cx="1803462" cy="3206310"/>
        </a:xfrm>
        <a:prstGeom prst="rect">
          <a:avLst/>
        </a:prstGeom>
        <a:solidFill>
          <a:schemeClr val="bg1"/>
        </a:solidFill>
        <a:ln w="9525" cap="flat" cmpd="sng" algn="ctr">
          <a:solidFill>
            <a:schemeClr val="accent1"/>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NZ" sz="1900" kern="1200" dirty="0" smtClean="0"/>
            <a:t>no resource can be forcibly removed from a process holding it</a:t>
          </a:r>
        </a:p>
      </dsp:txBody>
      <dsp:txXfrm>
        <a:off x="4191003" y="957956"/>
        <a:ext cx="1803462" cy="3206310"/>
      </dsp:txXfrm>
    </dsp:sp>
    <dsp:sp modelId="{92B94131-7DF3-D247-8535-7A1175868520}">
      <dsp:nvSpPr>
        <dsp:cNvPr id="0" name=""/>
        <dsp:cNvSpPr/>
      </dsp:nvSpPr>
      <dsp:spPr>
        <a:xfrm>
          <a:off x="6348539" y="224182"/>
          <a:ext cx="1803462" cy="68872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NZ" sz="1900" kern="1200" dirty="0" smtClean="0"/>
            <a:t>Circular Wait</a:t>
          </a:r>
        </a:p>
      </dsp:txBody>
      <dsp:txXfrm>
        <a:off x="6348539" y="224182"/>
        <a:ext cx="1803462" cy="688725"/>
      </dsp:txXfrm>
    </dsp:sp>
    <dsp:sp modelId="{583D7356-1B1B-AD42-925D-161669EB54CA}">
      <dsp:nvSpPr>
        <dsp:cNvPr id="0" name=""/>
        <dsp:cNvSpPr/>
      </dsp:nvSpPr>
      <dsp:spPr>
        <a:xfrm>
          <a:off x="6349937" y="957956"/>
          <a:ext cx="1803462" cy="3206310"/>
        </a:xfrm>
        <a:prstGeom prst="rect">
          <a:avLst/>
        </a:prstGeom>
        <a:solidFill>
          <a:schemeClr val="bg1"/>
        </a:solidFill>
        <a:ln w="9525" cap="flat" cmpd="sng" algn="ctr">
          <a:solidFill>
            <a:schemeClr val="accent1"/>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NZ" sz="1900" kern="1200" dirty="0" smtClean="0"/>
            <a:t>a closed chain of processes exists, such that each process holds at least one resource needed by the next process in  the chain</a:t>
          </a:r>
        </a:p>
      </dsp:txBody>
      <dsp:txXfrm>
        <a:off x="6349937" y="957956"/>
        <a:ext cx="1803462" cy="32063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F8C6EC-4F04-6546-931B-29494612B3A1}">
      <dsp:nvSpPr>
        <dsp:cNvPr id="0" name=""/>
        <dsp:cNvSpPr/>
      </dsp:nvSpPr>
      <dsp:spPr>
        <a:xfrm>
          <a:off x="0" y="68254"/>
          <a:ext cx="8153400" cy="1187012"/>
        </a:xfrm>
        <a:prstGeom prst="rightArrow">
          <a:avLst>
            <a:gd name="adj1" fmla="val 50000"/>
            <a:gd name="adj2" fmla="val 50000"/>
          </a:avLst>
        </a:prstGeom>
        <a:solidFill>
          <a:schemeClr val="accent5">
            <a:lumMod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254000" bIns="188438" numCol="1" spcCol="1270" anchor="ctr" anchorCtr="0">
          <a:noAutofit/>
        </a:bodyPr>
        <a:lstStyle/>
        <a:p>
          <a:pPr lvl="0" algn="l" defTabSz="977900" rtl="0">
            <a:lnSpc>
              <a:spcPct val="90000"/>
            </a:lnSpc>
            <a:spcBef>
              <a:spcPct val="0"/>
            </a:spcBef>
            <a:spcAft>
              <a:spcPct val="35000"/>
            </a:spcAft>
          </a:pPr>
          <a:r>
            <a:rPr lang="en-US" sz="2200" kern="1200" smtClean="0"/>
            <a:t>I/OAT</a:t>
          </a:r>
          <a:endParaRPr lang="en-US" sz="2200" kern="1200"/>
        </a:p>
      </dsp:txBody>
      <dsp:txXfrm>
        <a:off x="0" y="365007"/>
        <a:ext cx="7856647" cy="593506"/>
      </dsp:txXfrm>
    </dsp:sp>
    <dsp:sp modelId="{9C48F190-3F6E-3C42-8448-F417F7E87C6C}">
      <dsp:nvSpPr>
        <dsp:cNvPr id="0" name=""/>
        <dsp:cNvSpPr/>
      </dsp:nvSpPr>
      <dsp:spPr>
        <a:xfrm>
          <a:off x="0" y="985548"/>
          <a:ext cx="1879358" cy="2195615"/>
        </a:xfrm>
        <a:prstGeom prst="rect">
          <a:avLst/>
        </a:prstGeom>
        <a:solidFill>
          <a:schemeClr val="lt1">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kern="1200" smtClean="0"/>
            <a:t>I/O Acceleration Technology</a:t>
          </a:r>
          <a:endParaRPr lang="en-US" sz="1300" kern="1200"/>
        </a:p>
        <a:p>
          <a:pPr lvl="0" algn="l" defTabSz="577850" rtl="0">
            <a:lnSpc>
              <a:spcPct val="90000"/>
            </a:lnSpc>
            <a:spcBef>
              <a:spcPct val="0"/>
            </a:spcBef>
            <a:spcAft>
              <a:spcPct val="35000"/>
            </a:spcAft>
          </a:pPr>
          <a:r>
            <a:rPr lang="en-US" sz="1300" kern="1200" smtClean="0"/>
            <a:t>offered by Intel</a:t>
          </a:r>
          <a:endParaRPr lang="en-US" sz="1300" kern="1200"/>
        </a:p>
        <a:p>
          <a:pPr lvl="0" algn="l" defTabSz="577850" rtl="0">
            <a:lnSpc>
              <a:spcPct val="90000"/>
            </a:lnSpc>
            <a:spcBef>
              <a:spcPct val="0"/>
            </a:spcBef>
            <a:spcAft>
              <a:spcPct val="35000"/>
            </a:spcAft>
          </a:pPr>
          <a:r>
            <a:rPr lang="en-US" sz="1300" kern="1200" smtClean="0"/>
            <a:t>a physical subsystem that moves memory copies via direct memory access (DMA) from the main processor to this specialized portion of the motherboard</a:t>
          </a:r>
          <a:endParaRPr lang="en-US" sz="1300" kern="1200"/>
        </a:p>
      </dsp:txBody>
      <dsp:txXfrm>
        <a:off x="0" y="985548"/>
        <a:ext cx="1879358" cy="2195615"/>
      </dsp:txXfrm>
    </dsp:sp>
    <dsp:sp modelId="{97B87910-C76D-4046-9BB2-482D5772D66F}">
      <dsp:nvSpPr>
        <dsp:cNvPr id="0" name=""/>
        <dsp:cNvSpPr/>
      </dsp:nvSpPr>
      <dsp:spPr>
        <a:xfrm>
          <a:off x="1879358" y="463784"/>
          <a:ext cx="6274041" cy="1187012"/>
        </a:xfrm>
        <a:prstGeom prst="rightArrow">
          <a:avLst>
            <a:gd name="adj1" fmla="val 500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254000" bIns="188438" numCol="1" spcCol="1270" anchor="ctr" anchorCtr="0">
          <a:noAutofit/>
        </a:bodyPr>
        <a:lstStyle/>
        <a:p>
          <a:pPr lvl="0" algn="l" defTabSz="977900" rtl="0">
            <a:lnSpc>
              <a:spcPct val="90000"/>
            </a:lnSpc>
            <a:spcBef>
              <a:spcPct val="0"/>
            </a:spcBef>
            <a:spcAft>
              <a:spcPct val="35000"/>
            </a:spcAft>
          </a:pPr>
          <a:r>
            <a:rPr lang="en-US" sz="2200" kern="1200" dirty="0" smtClean="0"/>
            <a:t>TOE</a:t>
          </a:r>
          <a:endParaRPr lang="en-US" sz="2200" kern="1200" dirty="0"/>
        </a:p>
      </dsp:txBody>
      <dsp:txXfrm>
        <a:off x="1879358" y="760537"/>
        <a:ext cx="5977288" cy="593506"/>
      </dsp:txXfrm>
    </dsp:sp>
    <dsp:sp modelId="{5765D229-4048-FF42-B20F-99043A59CE4D}">
      <dsp:nvSpPr>
        <dsp:cNvPr id="0" name=""/>
        <dsp:cNvSpPr/>
      </dsp:nvSpPr>
      <dsp:spPr>
        <a:xfrm>
          <a:off x="1879358" y="1381079"/>
          <a:ext cx="1879358" cy="2139652"/>
        </a:xfrm>
        <a:prstGeom prst="rect">
          <a:avLst/>
        </a:prstGeom>
        <a:solidFill>
          <a:schemeClr val="lt1">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kern="1200" smtClean="0"/>
            <a:t>TCP Offload Engine</a:t>
          </a:r>
          <a:endParaRPr lang="en-US" sz="1300" kern="1200"/>
        </a:p>
        <a:p>
          <a:pPr lvl="0" algn="l" defTabSz="577850" rtl="0">
            <a:lnSpc>
              <a:spcPct val="90000"/>
            </a:lnSpc>
            <a:spcBef>
              <a:spcPct val="0"/>
            </a:spcBef>
            <a:spcAft>
              <a:spcPct val="35000"/>
            </a:spcAft>
          </a:pPr>
          <a:r>
            <a:rPr lang="en-US" sz="1300" kern="1200" smtClean="0"/>
            <a:t>removes the TCP/IP processing from the server processor entirely to the NIC</a:t>
          </a:r>
          <a:endParaRPr lang="en-US" sz="1300" kern="1200"/>
        </a:p>
      </dsp:txBody>
      <dsp:txXfrm>
        <a:off x="1879358" y="1381079"/>
        <a:ext cx="1879358" cy="2139652"/>
      </dsp:txXfrm>
    </dsp:sp>
    <dsp:sp modelId="{7441FA26-7EC0-1B45-B9FB-D7A0BB164D78}">
      <dsp:nvSpPr>
        <dsp:cNvPr id="0" name=""/>
        <dsp:cNvSpPr/>
      </dsp:nvSpPr>
      <dsp:spPr>
        <a:xfrm>
          <a:off x="3758717" y="859315"/>
          <a:ext cx="4394682" cy="1187012"/>
        </a:xfrm>
        <a:prstGeom prst="rightArrow">
          <a:avLst>
            <a:gd name="adj1" fmla="val 50000"/>
            <a:gd name="adj2" fmla="val 5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254000" bIns="188438" numCol="1" spcCol="1270" anchor="ctr" anchorCtr="0">
          <a:noAutofit/>
        </a:bodyPr>
        <a:lstStyle/>
        <a:p>
          <a:pPr lvl="0" algn="l" defTabSz="977900" rtl="0">
            <a:lnSpc>
              <a:spcPct val="90000"/>
            </a:lnSpc>
            <a:spcBef>
              <a:spcPct val="0"/>
            </a:spcBef>
            <a:spcAft>
              <a:spcPct val="35000"/>
            </a:spcAft>
          </a:pPr>
          <a:r>
            <a:rPr lang="en-US" sz="2200" kern="1200" smtClean="0"/>
            <a:t>LRO</a:t>
          </a:r>
          <a:endParaRPr lang="en-US" sz="2200" kern="1200"/>
        </a:p>
      </dsp:txBody>
      <dsp:txXfrm>
        <a:off x="3758717" y="1156068"/>
        <a:ext cx="4097929" cy="593506"/>
      </dsp:txXfrm>
    </dsp:sp>
    <dsp:sp modelId="{82D0DA5D-D636-1D42-84D7-7577D606A9EB}">
      <dsp:nvSpPr>
        <dsp:cNvPr id="0" name=""/>
        <dsp:cNvSpPr/>
      </dsp:nvSpPr>
      <dsp:spPr>
        <a:xfrm>
          <a:off x="3758717" y="1776609"/>
          <a:ext cx="1879358" cy="2153958"/>
        </a:xfrm>
        <a:prstGeom prst="rect">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kern="1200" smtClean="0"/>
            <a:t>Large Receive Offload</a:t>
          </a:r>
          <a:endParaRPr lang="en-US" sz="1300" kern="1200"/>
        </a:p>
        <a:p>
          <a:pPr lvl="0" algn="l" defTabSz="577850" rtl="0">
            <a:lnSpc>
              <a:spcPct val="90000"/>
            </a:lnSpc>
            <a:spcBef>
              <a:spcPct val="0"/>
            </a:spcBef>
            <a:spcAft>
              <a:spcPct val="35000"/>
            </a:spcAft>
          </a:pPr>
          <a:r>
            <a:rPr lang="en-US" sz="1300" kern="1200" smtClean="0"/>
            <a:t>aggregates incoming packets into bundles for more efficient processing</a:t>
          </a:r>
          <a:endParaRPr lang="en-US" sz="1300" kern="1200"/>
        </a:p>
      </dsp:txBody>
      <dsp:txXfrm>
        <a:off x="3758717" y="1776609"/>
        <a:ext cx="1879358" cy="2153958"/>
      </dsp:txXfrm>
    </dsp:sp>
    <dsp:sp modelId="{34F5366F-852E-6D45-A969-E5660F69FD1A}">
      <dsp:nvSpPr>
        <dsp:cNvPr id="0" name=""/>
        <dsp:cNvSpPr/>
      </dsp:nvSpPr>
      <dsp:spPr>
        <a:xfrm>
          <a:off x="5638076" y="1254846"/>
          <a:ext cx="2515323" cy="1187012"/>
        </a:xfrm>
        <a:prstGeom prst="rightArrow">
          <a:avLst>
            <a:gd name="adj1" fmla="val 50000"/>
            <a:gd name="adj2" fmla="val 50000"/>
          </a:avLst>
        </a:prstGeom>
        <a:solidFill>
          <a:schemeClr val="accent2">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254000" bIns="188438" numCol="1" spcCol="1270" anchor="ctr" anchorCtr="0">
          <a:noAutofit/>
        </a:bodyPr>
        <a:lstStyle/>
        <a:p>
          <a:pPr lvl="0" algn="l" defTabSz="977900" rtl="0">
            <a:lnSpc>
              <a:spcPct val="90000"/>
            </a:lnSpc>
            <a:spcBef>
              <a:spcPct val="0"/>
            </a:spcBef>
            <a:spcAft>
              <a:spcPct val="35000"/>
            </a:spcAft>
          </a:pPr>
          <a:r>
            <a:rPr lang="en-US" sz="2200" kern="1200" smtClean="0"/>
            <a:t>LSO</a:t>
          </a:r>
          <a:endParaRPr lang="en-US" sz="2200" kern="1200"/>
        </a:p>
      </dsp:txBody>
      <dsp:txXfrm>
        <a:off x="5638076" y="1551599"/>
        <a:ext cx="2218570" cy="593506"/>
      </dsp:txXfrm>
    </dsp:sp>
    <dsp:sp modelId="{A1FE8555-D34B-B646-907C-8E702AF88647}">
      <dsp:nvSpPr>
        <dsp:cNvPr id="0" name=""/>
        <dsp:cNvSpPr/>
      </dsp:nvSpPr>
      <dsp:spPr>
        <a:xfrm>
          <a:off x="5638076" y="2172140"/>
          <a:ext cx="1896480" cy="2179205"/>
        </a:xfrm>
        <a:prstGeom prst="rect">
          <a:avLst/>
        </a:prstGeom>
        <a:solidFill>
          <a:schemeClr val="lt1">
            <a:hueOff val="0"/>
            <a:satOff val="0"/>
            <a:lumOff val="0"/>
            <a:alphaOff val="0"/>
          </a:schemeClr>
        </a:solidFill>
        <a:ln w="9525" cap="flat" cmpd="sng" algn="ctr">
          <a:solidFill>
            <a:schemeClr val="accent2">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kern="1200" smtClean="0"/>
            <a:t>Large Segment Offload</a:t>
          </a:r>
          <a:endParaRPr lang="en-US" sz="1300" kern="1200"/>
        </a:p>
        <a:p>
          <a:pPr lvl="0" algn="l" defTabSz="577850" rtl="0">
            <a:lnSpc>
              <a:spcPct val="90000"/>
            </a:lnSpc>
            <a:spcBef>
              <a:spcPct val="0"/>
            </a:spcBef>
            <a:spcAft>
              <a:spcPct val="35000"/>
            </a:spcAft>
          </a:pPr>
          <a:r>
            <a:rPr lang="en-US" sz="1300" kern="1200" smtClean="0"/>
            <a:t>allows the hypervisor to aggregate multiple outgoing TCP/IP packets and has the NIC hardware segment them into separate packets</a:t>
          </a:r>
          <a:endParaRPr lang="en-US" sz="1300" kern="1200"/>
        </a:p>
      </dsp:txBody>
      <dsp:txXfrm>
        <a:off x="5638076" y="2172140"/>
        <a:ext cx="1896480" cy="217920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AF93F7-FF61-6443-9BC0-D41F345977F2}">
      <dsp:nvSpPr>
        <dsp:cNvPr id="0" name=""/>
        <dsp:cNvSpPr/>
      </dsp:nvSpPr>
      <dsp:spPr>
        <a:xfrm>
          <a:off x="0" y="8438"/>
          <a:ext cx="6096000" cy="604800"/>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49352" tIns="85344" rIns="149352" bIns="85344" numCol="1" spcCol="1270" anchor="ctr" anchorCtr="0">
          <a:noAutofit/>
        </a:bodyPr>
        <a:lstStyle/>
        <a:p>
          <a:pPr lvl="0" algn="ctr" defTabSz="933450">
            <a:lnSpc>
              <a:spcPct val="90000"/>
            </a:lnSpc>
            <a:spcBef>
              <a:spcPct val="0"/>
            </a:spcBef>
            <a:spcAft>
              <a:spcPct val="35000"/>
            </a:spcAft>
          </a:pPr>
          <a:r>
            <a:rPr lang="en-US" sz="2100" kern="1200" dirty="0" smtClean="0"/>
            <a:t>Unbounded Priority Inversion</a:t>
          </a:r>
          <a:endParaRPr lang="en-US" sz="2100" kern="1200" dirty="0"/>
        </a:p>
      </dsp:txBody>
      <dsp:txXfrm>
        <a:off x="0" y="8438"/>
        <a:ext cx="6096000" cy="604800"/>
      </dsp:txXfrm>
    </dsp:sp>
    <dsp:sp modelId="{797FC0B6-0A96-3F4A-AEFB-631EBF651611}">
      <dsp:nvSpPr>
        <dsp:cNvPr id="0" name=""/>
        <dsp:cNvSpPr/>
      </dsp:nvSpPr>
      <dsp:spPr>
        <a:xfrm>
          <a:off x="0" y="613238"/>
          <a:ext cx="6096000" cy="1181722"/>
        </a:xfrm>
        <a:prstGeom prst="rect">
          <a:avLst/>
        </a:prstGeom>
        <a:solidFill>
          <a:schemeClr val="accent1">
            <a:alpha val="90000"/>
            <a:tint val="40000"/>
            <a:hueOff val="0"/>
            <a:satOff val="0"/>
            <a:lumOff val="0"/>
            <a:alphaOff val="0"/>
          </a:schemeClr>
        </a:solidFill>
        <a:ln w="9525" cap="flat" cmpd="sng" algn="ctr">
          <a:solidFill>
            <a:schemeClr val="accent6">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12014" tIns="112014" rIns="149352" bIns="168021" numCol="1" spcCol="1270" anchor="t" anchorCtr="0">
          <a:noAutofit/>
        </a:bodyPr>
        <a:lstStyle/>
        <a:p>
          <a:pPr marL="228600" lvl="1" indent="-228600" algn="l" defTabSz="933450">
            <a:lnSpc>
              <a:spcPct val="90000"/>
            </a:lnSpc>
            <a:spcBef>
              <a:spcPct val="0"/>
            </a:spcBef>
            <a:spcAft>
              <a:spcPct val="15000"/>
            </a:spcAft>
            <a:buChar char="••"/>
          </a:pPr>
          <a:r>
            <a:rPr lang="en-US" sz="2100" kern="1200" dirty="0" smtClean="0"/>
            <a:t>Priority inversion duration depends not only on the time required to handle a shared resource, but also on unpredictable actions of other unrelated tasks</a:t>
          </a:r>
        </a:p>
      </dsp:txBody>
      <dsp:txXfrm>
        <a:off x="0" y="613238"/>
        <a:ext cx="6096000" cy="1181722"/>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4.jpeg>
</file>

<file path=ppt/media/image15.jpeg>
</file>

<file path=ppt/media/image16.png>
</file>

<file path=ppt/media/image18.png>
</file>

<file path=ppt/media/image2.jpeg>
</file>

<file path=ppt/media/image3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2A0B9C-F9FD-43EF-A958-F3A4E5B3C73F}" type="datetimeFigureOut">
              <a:rPr lang="en-US" smtClean="0"/>
              <a:t>6/7/16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F7308F-9C2E-4492-BAF1-ED1303A4E29C}" type="slidenum">
              <a:rPr lang="en-US" smtClean="0"/>
              <a:t>‹#›</a:t>
            </a:fld>
            <a:endParaRPr lang="en-US"/>
          </a:p>
        </p:txBody>
      </p:sp>
    </p:spTree>
    <p:extLst>
      <p:ext uri="{BB962C8B-B14F-4D97-AF65-F5344CB8AC3E}">
        <p14:creationId xmlns:p14="http://schemas.microsoft.com/office/powerpoint/2010/main" val="24211592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t>1</a:t>
            </a:fld>
            <a:endParaRPr lang="en-US"/>
          </a:p>
        </p:txBody>
      </p:sp>
    </p:spTree>
    <p:extLst>
      <p:ext uri="{BB962C8B-B14F-4D97-AF65-F5344CB8AC3E}">
        <p14:creationId xmlns:p14="http://schemas.microsoft.com/office/powerpoint/2010/main" val="31481375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Figure 2.2 suggests the main resources that are managed by the OS. A portion</a:t>
            </a:r>
          </a:p>
          <a:p>
            <a:r>
              <a:rPr lang="en-US" sz="1200" kern="1200" baseline="0" dirty="0" smtClean="0">
                <a:solidFill>
                  <a:schemeClr val="tx1"/>
                </a:solidFill>
                <a:latin typeface="+mn-lt"/>
                <a:ea typeface="+mn-ea"/>
                <a:cs typeface="+mn-cs"/>
              </a:rPr>
              <a:t>of the OS is in main memory. This includes the </a:t>
            </a:r>
            <a:r>
              <a:rPr lang="en-US" sz="1200" b="1" kern="1200" baseline="0" dirty="0" smtClean="0">
                <a:solidFill>
                  <a:schemeClr val="tx1"/>
                </a:solidFill>
                <a:latin typeface="+mn-lt"/>
                <a:ea typeface="+mn-ea"/>
                <a:cs typeface="+mn-cs"/>
              </a:rPr>
              <a:t>kernel , or nucleus , which contains</a:t>
            </a:r>
          </a:p>
          <a:p>
            <a:r>
              <a:rPr lang="en-US" sz="1200" kern="1200" baseline="0" dirty="0" smtClean="0">
                <a:solidFill>
                  <a:schemeClr val="tx1"/>
                </a:solidFill>
                <a:latin typeface="+mn-lt"/>
                <a:ea typeface="+mn-ea"/>
                <a:cs typeface="+mn-cs"/>
              </a:rPr>
              <a:t>the most frequently used functions in the OS </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a:t>
            </a:r>
          </a:p>
          <a:p>
            <a:r>
              <a:rPr lang="en-US" sz="1200" kern="1200" baseline="0" dirty="0" smtClean="0">
                <a:solidFill>
                  <a:schemeClr val="tx1"/>
                </a:solidFill>
                <a:latin typeface="+mn-lt"/>
                <a:ea typeface="+mn-ea"/>
                <a:cs typeface="+mn-cs"/>
              </a:rPr>
              <a:t>and</a:t>
            </a:r>
            <a:r>
              <a:rPr lang="en-US" sz="1200" kern="1200" baseline="0" dirty="0" smtClean="0">
                <a:solidFill>
                  <a:schemeClr val="tx1"/>
                </a:solidFill>
                <a:latin typeface="+mn-lt"/>
                <a:ea typeface="+mn-ea"/>
                <a:cs typeface="+mn-cs"/>
              </a:rPr>
              <a:t>, at a given time, other </a:t>
            </a:r>
            <a:r>
              <a:rPr lang="en-US" sz="1200" kern="1200" baseline="0" dirty="0" smtClean="0">
                <a:solidFill>
                  <a:schemeClr val="tx1"/>
                </a:solidFill>
                <a:latin typeface="+mn-lt"/>
                <a:ea typeface="+mn-ea"/>
                <a:cs typeface="+mn-cs"/>
              </a:rPr>
              <a:t>portions of </a:t>
            </a:r>
            <a:r>
              <a:rPr lang="en-US" sz="1200" kern="1200" baseline="0" dirty="0" smtClean="0">
                <a:solidFill>
                  <a:schemeClr val="tx1"/>
                </a:solidFill>
                <a:latin typeface="+mn-lt"/>
                <a:ea typeface="+mn-ea"/>
                <a:cs typeface="+mn-cs"/>
              </a:rPr>
              <a:t>the OS currently in use. </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a:t>
            </a:r>
          </a:p>
          <a:p>
            <a:r>
              <a:rPr lang="en-US" sz="1200" kern="1200" baseline="0" dirty="0" smtClean="0">
                <a:solidFill>
                  <a:schemeClr val="tx1"/>
                </a:solidFill>
                <a:latin typeface="+mn-lt"/>
                <a:ea typeface="+mn-ea"/>
                <a:cs typeface="+mn-cs"/>
              </a:rPr>
              <a:t>The </a:t>
            </a:r>
            <a:r>
              <a:rPr lang="en-US" sz="1200" kern="1200" baseline="0" dirty="0" smtClean="0">
                <a:solidFill>
                  <a:schemeClr val="tx1"/>
                </a:solidFill>
                <a:latin typeface="+mn-lt"/>
                <a:ea typeface="+mn-ea"/>
                <a:cs typeface="+mn-cs"/>
              </a:rPr>
              <a:t>remainder of main memory contains user programs</a:t>
            </a:r>
          </a:p>
          <a:p>
            <a:r>
              <a:rPr lang="en-US" sz="1200" kern="1200" baseline="0" dirty="0" smtClean="0">
                <a:solidFill>
                  <a:schemeClr val="tx1"/>
                </a:solidFill>
                <a:latin typeface="+mn-lt"/>
                <a:ea typeface="+mn-ea"/>
                <a:cs typeface="+mn-cs"/>
              </a:rPr>
              <a:t>and data. The memory management hardware in the processor and the OS jointly</a:t>
            </a:r>
          </a:p>
          <a:p>
            <a:r>
              <a:rPr lang="en-US" sz="1200" kern="1200" baseline="0" dirty="0" smtClean="0">
                <a:solidFill>
                  <a:schemeClr val="tx1"/>
                </a:solidFill>
                <a:latin typeface="+mn-lt"/>
                <a:ea typeface="+mn-ea"/>
                <a:cs typeface="+mn-cs"/>
              </a:rPr>
              <a:t>control the allocation of main memory, as we shall see. The OS decides when an I/O</a:t>
            </a:r>
          </a:p>
          <a:p>
            <a:r>
              <a:rPr lang="en-US" sz="1200" kern="1200" baseline="0" dirty="0" smtClean="0">
                <a:solidFill>
                  <a:schemeClr val="tx1"/>
                </a:solidFill>
                <a:latin typeface="+mn-lt"/>
                <a:ea typeface="+mn-ea"/>
                <a:cs typeface="+mn-cs"/>
              </a:rPr>
              <a:t>device can be used by a program in execution and controls access to and use of files.</a:t>
            </a:r>
          </a:p>
          <a:p>
            <a:r>
              <a:rPr lang="en-US" sz="1200" kern="1200" baseline="0" dirty="0" smtClean="0">
                <a:solidFill>
                  <a:schemeClr val="tx1"/>
                </a:solidFill>
                <a:latin typeface="+mn-lt"/>
                <a:ea typeface="+mn-ea"/>
                <a:cs typeface="+mn-cs"/>
              </a:rPr>
              <a:t>The processor itself is a resource, and the OS must determine how much processor</a:t>
            </a:r>
          </a:p>
          <a:p>
            <a:r>
              <a:rPr lang="en-US" sz="1200" kern="1200" baseline="0" dirty="0" smtClean="0">
                <a:solidFill>
                  <a:schemeClr val="tx1"/>
                </a:solidFill>
                <a:latin typeface="+mn-lt"/>
                <a:ea typeface="+mn-ea"/>
                <a:cs typeface="+mn-cs"/>
              </a:rPr>
              <a:t>time is to be devoted to the execution of a particular user program. In the case of a</a:t>
            </a:r>
          </a:p>
          <a:p>
            <a:r>
              <a:rPr lang="en-US" sz="1200" kern="1200" baseline="0" dirty="0" smtClean="0">
                <a:solidFill>
                  <a:schemeClr val="tx1"/>
                </a:solidFill>
                <a:latin typeface="+mn-lt"/>
                <a:ea typeface="+mn-ea"/>
                <a:cs typeface="+mn-cs"/>
              </a:rPr>
              <a:t>multiple-processor system, this decision must span all of the processors.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17</a:t>
            </a:fld>
            <a:endParaRPr lang="en-US" dirty="0"/>
          </a:p>
        </p:txBody>
      </p:sp>
    </p:spTree>
    <p:extLst>
      <p:ext uri="{BB962C8B-B14F-4D97-AF65-F5344CB8AC3E}">
        <p14:creationId xmlns:p14="http://schemas.microsoft.com/office/powerpoint/2010/main" val="32078496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7E5F62-41BC-4FA6-AD04-22C76347E84C}" type="slidenum">
              <a:rPr lang="en-US" smtClean="0"/>
              <a:pPr/>
              <a:t>18</a:t>
            </a:fld>
            <a:endParaRPr lang="en-US"/>
          </a:p>
        </p:txBody>
      </p:sp>
    </p:spTree>
    <p:extLst>
      <p:ext uri="{BB962C8B-B14F-4D97-AF65-F5344CB8AC3E}">
        <p14:creationId xmlns:p14="http://schemas.microsoft.com/office/powerpoint/2010/main" val="4913287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sz="1200" kern="1200" baseline="0" dirty="0" smtClean="0">
                <a:solidFill>
                  <a:schemeClr val="tx1"/>
                </a:solidFill>
                <a:latin typeface="+mn-lt"/>
                <a:ea typeface="+mn-ea"/>
                <a:cs typeface="+mn-cs"/>
              </a:rPr>
              <a:t>Once the OS decides, for whatever reason ( Table 3.1 ), to create a new process,</a:t>
            </a:r>
          </a:p>
          <a:p>
            <a:r>
              <a:rPr lang="en-US" sz="1200" kern="1200" baseline="0" dirty="0" smtClean="0">
                <a:solidFill>
                  <a:schemeClr val="tx1"/>
                </a:solidFill>
                <a:latin typeface="+mn-lt"/>
                <a:ea typeface="+mn-ea"/>
                <a:cs typeface="+mn-cs"/>
              </a:rPr>
              <a:t>it can proceed as follows:</a:t>
            </a:r>
          </a:p>
          <a:p>
            <a:endParaRPr lang="en-US" sz="1200" kern="1200" baseline="0" dirty="0" smtClean="0">
              <a:solidFill>
                <a:schemeClr val="tx1"/>
              </a:solidFill>
              <a:latin typeface="+mn-lt"/>
              <a:ea typeface="+mn-ea"/>
              <a:cs typeface="+mn-cs"/>
            </a:endParaRPr>
          </a:p>
          <a:p>
            <a:r>
              <a:rPr lang="en-US" sz="1200" b="1" kern="1200" baseline="0" dirty="0" smtClean="0">
                <a:solidFill>
                  <a:schemeClr val="tx1"/>
                </a:solidFill>
                <a:latin typeface="+mn-lt"/>
                <a:ea typeface="+mn-ea"/>
                <a:cs typeface="+mn-cs"/>
              </a:rPr>
              <a:t>1. Assign a unique process identifier to the new process. At this time, a new entry</a:t>
            </a:r>
          </a:p>
          <a:p>
            <a:r>
              <a:rPr lang="en-US" sz="1200" kern="1200" baseline="0" dirty="0" smtClean="0">
                <a:solidFill>
                  <a:schemeClr val="tx1"/>
                </a:solidFill>
                <a:latin typeface="+mn-lt"/>
                <a:ea typeface="+mn-ea"/>
                <a:cs typeface="+mn-cs"/>
              </a:rPr>
              <a:t>is added to the primary process table, which contains one entry per process.</a:t>
            </a:r>
          </a:p>
          <a:p>
            <a:endParaRPr lang="en-US" sz="1200" kern="1200" baseline="0" dirty="0" smtClean="0">
              <a:solidFill>
                <a:schemeClr val="tx1"/>
              </a:solidFill>
              <a:latin typeface="+mn-lt"/>
              <a:ea typeface="+mn-ea"/>
              <a:cs typeface="+mn-cs"/>
            </a:endParaRPr>
          </a:p>
          <a:p>
            <a:r>
              <a:rPr lang="en-US" sz="1200" b="1" kern="1200" baseline="0" dirty="0" smtClean="0">
                <a:solidFill>
                  <a:schemeClr val="tx1"/>
                </a:solidFill>
                <a:latin typeface="+mn-lt"/>
                <a:ea typeface="+mn-ea"/>
                <a:cs typeface="+mn-cs"/>
              </a:rPr>
              <a:t>2. Allocate space for the process. This includes all elements of the process image.</a:t>
            </a:r>
          </a:p>
          <a:p>
            <a:r>
              <a:rPr lang="en-US" sz="1200" kern="1200" baseline="0" dirty="0" smtClean="0">
                <a:solidFill>
                  <a:schemeClr val="tx1"/>
                </a:solidFill>
                <a:latin typeface="+mn-lt"/>
                <a:ea typeface="+mn-ea"/>
                <a:cs typeface="+mn-cs"/>
              </a:rPr>
              <a:t>Thus, the OS must know how much space is needed for the private user address</a:t>
            </a:r>
          </a:p>
          <a:p>
            <a:r>
              <a:rPr lang="en-US" sz="1200" kern="1200" baseline="0" dirty="0" smtClean="0">
                <a:solidFill>
                  <a:schemeClr val="tx1"/>
                </a:solidFill>
                <a:latin typeface="+mn-lt"/>
                <a:ea typeface="+mn-ea"/>
                <a:cs typeface="+mn-cs"/>
              </a:rPr>
              <a:t>space (programs and data) and the user stack. These values can be assigned by</a:t>
            </a:r>
          </a:p>
          <a:p>
            <a:r>
              <a:rPr lang="en-US" sz="1200" kern="1200" baseline="0" dirty="0" smtClean="0">
                <a:solidFill>
                  <a:schemeClr val="tx1"/>
                </a:solidFill>
                <a:latin typeface="+mn-lt"/>
                <a:ea typeface="+mn-ea"/>
                <a:cs typeface="+mn-cs"/>
              </a:rPr>
              <a:t>default based on the type of process, or they can be set based on user request</a:t>
            </a:r>
          </a:p>
          <a:p>
            <a:r>
              <a:rPr lang="en-US" sz="1200" kern="1200" baseline="0" dirty="0" smtClean="0">
                <a:solidFill>
                  <a:schemeClr val="tx1"/>
                </a:solidFill>
                <a:latin typeface="+mn-lt"/>
                <a:ea typeface="+mn-ea"/>
                <a:cs typeface="+mn-cs"/>
              </a:rPr>
              <a:t>at job creation time. If a process is spawned by another process, the parent</a:t>
            </a:r>
          </a:p>
          <a:p>
            <a:r>
              <a:rPr lang="en-US" sz="1200" kern="1200" baseline="0" dirty="0" smtClean="0">
                <a:solidFill>
                  <a:schemeClr val="tx1"/>
                </a:solidFill>
                <a:latin typeface="+mn-lt"/>
                <a:ea typeface="+mn-ea"/>
                <a:cs typeface="+mn-cs"/>
              </a:rPr>
              <a:t>process can pass the needed values to the OS as part of the process-creation</a:t>
            </a:r>
          </a:p>
          <a:p>
            <a:r>
              <a:rPr lang="en-US" sz="1200" kern="1200" baseline="0" dirty="0" smtClean="0">
                <a:solidFill>
                  <a:schemeClr val="tx1"/>
                </a:solidFill>
                <a:latin typeface="+mn-lt"/>
                <a:ea typeface="+mn-ea"/>
                <a:cs typeface="+mn-cs"/>
              </a:rPr>
              <a:t>request. If any existing address space is to be shared by this new process, the</a:t>
            </a:r>
          </a:p>
          <a:p>
            <a:r>
              <a:rPr lang="en-US" sz="1200" kern="1200" baseline="0" dirty="0" smtClean="0">
                <a:solidFill>
                  <a:schemeClr val="tx1"/>
                </a:solidFill>
                <a:latin typeface="+mn-lt"/>
                <a:ea typeface="+mn-ea"/>
                <a:cs typeface="+mn-cs"/>
              </a:rPr>
              <a:t>appropriate linkages must be set up. Finally, space for a process control block</a:t>
            </a:r>
          </a:p>
          <a:p>
            <a:r>
              <a:rPr lang="en-US" sz="1200" kern="1200" baseline="0" dirty="0" smtClean="0">
                <a:solidFill>
                  <a:schemeClr val="tx1"/>
                </a:solidFill>
                <a:latin typeface="+mn-lt"/>
                <a:ea typeface="+mn-ea"/>
                <a:cs typeface="+mn-cs"/>
              </a:rPr>
              <a:t>must be allocated.</a:t>
            </a:r>
          </a:p>
          <a:p>
            <a:endParaRPr lang="en-US" sz="1200" kern="1200" baseline="0" dirty="0" smtClean="0">
              <a:solidFill>
                <a:schemeClr val="tx1"/>
              </a:solidFill>
              <a:latin typeface="+mn-lt"/>
              <a:ea typeface="+mn-ea"/>
              <a:cs typeface="+mn-cs"/>
            </a:endParaRPr>
          </a:p>
          <a:p>
            <a:r>
              <a:rPr lang="en-US" sz="1200" b="1" kern="1200" baseline="0" dirty="0" smtClean="0">
                <a:solidFill>
                  <a:schemeClr val="tx1"/>
                </a:solidFill>
                <a:latin typeface="+mn-lt"/>
                <a:ea typeface="+mn-ea"/>
                <a:cs typeface="+mn-cs"/>
              </a:rPr>
              <a:t>3. Initialize the process control block. The process identification portion contains</a:t>
            </a:r>
          </a:p>
          <a:p>
            <a:r>
              <a:rPr lang="en-US" sz="1200" kern="1200" baseline="0" dirty="0" smtClean="0">
                <a:solidFill>
                  <a:schemeClr val="tx1"/>
                </a:solidFill>
                <a:latin typeface="+mn-lt"/>
                <a:ea typeface="+mn-ea"/>
                <a:cs typeface="+mn-cs"/>
              </a:rPr>
              <a:t>the ID of this process plus other appropriate IDs, such as that of the parent</a:t>
            </a:r>
          </a:p>
          <a:p>
            <a:r>
              <a:rPr lang="en-US" sz="1200" kern="1200" baseline="0" dirty="0" smtClean="0">
                <a:solidFill>
                  <a:schemeClr val="tx1"/>
                </a:solidFill>
                <a:latin typeface="+mn-lt"/>
                <a:ea typeface="+mn-ea"/>
                <a:cs typeface="+mn-cs"/>
              </a:rPr>
              <a:t>process. The processor state information portion will typically be initialized</a:t>
            </a:r>
          </a:p>
          <a:p>
            <a:r>
              <a:rPr lang="en-US" sz="1200" kern="1200" baseline="0" dirty="0" smtClean="0">
                <a:solidFill>
                  <a:schemeClr val="tx1"/>
                </a:solidFill>
                <a:latin typeface="+mn-lt"/>
                <a:ea typeface="+mn-ea"/>
                <a:cs typeface="+mn-cs"/>
              </a:rPr>
              <a:t>with most entries zero, except for the program counter (set to the program</a:t>
            </a:r>
          </a:p>
          <a:p>
            <a:r>
              <a:rPr lang="en-US" sz="1200" kern="1200" baseline="0" dirty="0" smtClean="0">
                <a:solidFill>
                  <a:schemeClr val="tx1"/>
                </a:solidFill>
                <a:latin typeface="+mn-lt"/>
                <a:ea typeface="+mn-ea"/>
                <a:cs typeface="+mn-cs"/>
              </a:rPr>
              <a:t>entry point) and system stack pointers (set to define the process stack boundaries).</a:t>
            </a:r>
          </a:p>
          <a:p>
            <a:r>
              <a:rPr lang="en-US" sz="1200" kern="1200" baseline="0" dirty="0" smtClean="0">
                <a:solidFill>
                  <a:schemeClr val="tx1"/>
                </a:solidFill>
                <a:latin typeface="+mn-lt"/>
                <a:ea typeface="+mn-ea"/>
                <a:cs typeface="+mn-cs"/>
              </a:rPr>
              <a:t>The process control information portion is initialized based on standard</a:t>
            </a:r>
          </a:p>
          <a:p>
            <a:r>
              <a:rPr lang="en-US" sz="1200" kern="1200" baseline="0" dirty="0" smtClean="0">
                <a:solidFill>
                  <a:schemeClr val="tx1"/>
                </a:solidFill>
                <a:latin typeface="+mn-lt"/>
                <a:ea typeface="+mn-ea"/>
                <a:cs typeface="+mn-cs"/>
              </a:rPr>
              <a:t>default values plus attributes that have been requested for this process. For</a:t>
            </a:r>
          </a:p>
          <a:p>
            <a:r>
              <a:rPr lang="en-US" sz="1200" kern="1200" baseline="0" dirty="0" smtClean="0">
                <a:solidFill>
                  <a:schemeClr val="tx1"/>
                </a:solidFill>
                <a:latin typeface="+mn-lt"/>
                <a:ea typeface="+mn-ea"/>
                <a:cs typeface="+mn-cs"/>
              </a:rPr>
              <a:t>example, the process state would typically be initialized to Ready or Ready/</a:t>
            </a:r>
          </a:p>
          <a:p>
            <a:r>
              <a:rPr lang="en-US" sz="1200" kern="1200" baseline="0" dirty="0" smtClean="0">
                <a:solidFill>
                  <a:schemeClr val="tx1"/>
                </a:solidFill>
                <a:latin typeface="+mn-lt"/>
                <a:ea typeface="+mn-ea"/>
                <a:cs typeface="+mn-cs"/>
              </a:rPr>
              <a:t>Suspend. The priority may be set by default to the lowest priority unless an</a:t>
            </a:r>
          </a:p>
          <a:p>
            <a:r>
              <a:rPr lang="en-US" sz="1200" kern="1200" baseline="0" dirty="0" smtClean="0">
                <a:solidFill>
                  <a:schemeClr val="tx1"/>
                </a:solidFill>
                <a:latin typeface="+mn-lt"/>
                <a:ea typeface="+mn-ea"/>
                <a:cs typeface="+mn-cs"/>
              </a:rPr>
              <a:t>explicit request is made for a higher priority. Initially, the process may own</a:t>
            </a:r>
          </a:p>
          <a:p>
            <a:r>
              <a:rPr lang="en-US" sz="1200" kern="1200" baseline="0" dirty="0" smtClean="0">
                <a:solidFill>
                  <a:schemeClr val="tx1"/>
                </a:solidFill>
                <a:latin typeface="+mn-lt"/>
                <a:ea typeface="+mn-ea"/>
                <a:cs typeface="+mn-cs"/>
              </a:rPr>
              <a:t>no resources (I/O devices, files) unless there is an explicit request for these or</a:t>
            </a:r>
          </a:p>
          <a:p>
            <a:r>
              <a:rPr lang="en-US" sz="1200" kern="1200" baseline="0" dirty="0" smtClean="0">
                <a:solidFill>
                  <a:schemeClr val="tx1"/>
                </a:solidFill>
                <a:latin typeface="+mn-lt"/>
                <a:ea typeface="+mn-ea"/>
                <a:cs typeface="+mn-cs"/>
              </a:rPr>
              <a:t>unless they are inherited from the parent.</a:t>
            </a:r>
          </a:p>
          <a:p>
            <a:endParaRPr lang="en-US" sz="1200" kern="1200" baseline="0" dirty="0" smtClean="0">
              <a:solidFill>
                <a:schemeClr val="tx1"/>
              </a:solidFill>
              <a:latin typeface="+mn-lt"/>
              <a:ea typeface="+mn-ea"/>
              <a:cs typeface="+mn-cs"/>
            </a:endParaRPr>
          </a:p>
          <a:p>
            <a:r>
              <a:rPr lang="en-US" sz="1200" b="1" kern="1200" baseline="0" dirty="0" smtClean="0">
                <a:solidFill>
                  <a:schemeClr val="tx1"/>
                </a:solidFill>
                <a:latin typeface="+mn-lt"/>
                <a:ea typeface="+mn-ea"/>
                <a:cs typeface="+mn-cs"/>
              </a:rPr>
              <a:t>4. Set the appropriate linkages. For example, if the OS maintains each scheduling</a:t>
            </a:r>
          </a:p>
          <a:p>
            <a:r>
              <a:rPr lang="en-US" sz="1200" kern="1200" baseline="0" dirty="0" smtClean="0">
                <a:solidFill>
                  <a:schemeClr val="tx1"/>
                </a:solidFill>
                <a:latin typeface="+mn-lt"/>
                <a:ea typeface="+mn-ea"/>
                <a:cs typeface="+mn-cs"/>
              </a:rPr>
              <a:t>queue as a linked list, then the new process must be put in the Ready or</a:t>
            </a:r>
          </a:p>
          <a:p>
            <a:r>
              <a:rPr lang="en-US" sz="1200" kern="1200" baseline="0" dirty="0" smtClean="0">
                <a:solidFill>
                  <a:schemeClr val="tx1"/>
                </a:solidFill>
                <a:latin typeface="+mn-lt"/>
                <a:ea typeface="+mn-ea"/>
                <a:cs typeface="+mn-cs"/>
              </a:rPr>
              <a:t>Ready/Suspend list.</a:t>
            </a:r>
          </a:p>
          <a:p>
            <a:endParaRPr lang="en-US" sz="1200" kern="1200" baseline="0" dirty="0" smtClean="0">
              <a:solidFill>
                <a:schemeClr val="tx1"/>
              </a:solidFill>
              <a:latin typeface="+mn-lt"/>
              <a:ea typeface="+mn-ea"/>
              <a:cs typeface="+mn-cs"/>
            </a:endParaRPr>
          </a:p>
          <a:p>
            <a:r>
              <a:rPr lang="en-US" sz="1200" b="1" kern="1200" baseline="0" dirty="0" smtClean="0">
                <a:solidFill>
                  <a:schemeClr val="tx1"/>
                </a:solidFill>
                <a:latin typeface="+mn-lt"/>
                <a:ea typeface="+mn-ea"/>
                <a:cs typeface="+mn-cs"/>
              </a:rPr>
              <a:t>5. Create or expand other data structures. For example, the OS may maintain</a:t>
            </a:r>
          </a:p>
          <a:p>
            <a:r>
              <a:rPr lang="en-US" sz="1200" kern="1200" baseline="0" dirty="0" smtClean="0">
                <a:solidFill>
                  <a:schemeClr val="tx1"/>
                </a:solidFill>
                <a:latin typeface="+mn-lt"/>
                <a:ea typeface="+mn-ea"/>
                <a:cs typeface="+mn-cs"/>
              </a:rPr>
              <a:t>an accounting file on each process to be used subsequently for billing and/or</a:t>
            </a:r>
          </a:p>
          <a:p>
            <a:r>
              <a:rPr lang="en-US" sz="1200" kern="1200" baseline="0" dirty="0" smtClean="0">
                <a:solidFill>
                  <a:schemeClr val="tx1"/>
                </a:solidFill>
                <a:latin typeface="+mn-lt"/>
                <a:ea typeface="+mn-ea"/>
                <a:cs typeface="+mn-cs"/>
              </a:rPr>
              <a:t>performance assessment purposes.</a:t>
            </a:r>
            <a:endParaRPr lang="en-US" dirty="0"/>
          </a:p>
        </p:txBody>
      </p:sp>
      <p:sp>
        <p:nvSpPr>
          <p:cNvPr id="4" name="Slide Number Placeholder 3"/>
          <p:cNvSpPr>
            <a:spLocks noGrp="1"/>
          </p:cNvSpPr>
          <p:nvPr>
            <p:ph type="sldNum" sz="quarter" idx="10"/>
          </p:nvPr>
        </p:nvSpPr>
        <p:spPr/>
        <p:txBody>
          <a:bodyPr/>
          <a:lstStyle/>
          <a:p>
            <a:pPr>
              <a:defRPr/>
            </a:pPr>
            <a:fld id="{5FBF5012-E6F5-495C-A541-6B7E71D3D4A6}" type="slidenum">
              <a:rPr lang="en-US" smtClean="0"/>
              <a:pPr>
                <a:defRPr/>
              </a:pPr>
              <a:t>19</a:t>
            </a:fld>
            <a:endParaRPr lang="en-US" dirty="0"/>
          </a:p>
        </p:txBody>
      </p:sp>
    </p:spTree>
    <p:extLst>
      <p:ext uri="{BB962C8B-B14F-4D97-AF65-F5344CB8AC3E}">
        <p14:creationId xmlns:p14="http://schemas.microsoft.com/office/powerpoint/2010/main" val="12206944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As an example of this second approach, consider a system with three I/O devices: a printer, a disk, and a communications line, with increasing priorities of 2, 4, and 5, respectively. Figure 1.13 , based on an example in [TANE06], illustrates a possible sequence. A user program begins at </a:t>
            </a:r>
            <a:r>
              <a:rPr lang="en-US" sz="1200" i="1" kern="1200" baseline="0" dirty="0" err="1" smtClean="0">
                <a:solidFill>
                  <a:schemeClr val="tx1"/>
                </a:solidFill>
                <a:latin typeface="+mn-lt"/>
                <a:ea typeface="+mn-ea"/>
                <a:cs typeface="+mn-cs"/>
              </a:rPr>
              <a:t>t</a:t>
            </a:r>
            <a:r>
              <a:rPr lang="en-US" sz="1200" i="1" kern="1200" baseline="0" dirty="0" smtClean="0">
                <a:solidFill>
                  <a:schemeClr val="tx1"/>
                </a:solidFill>
                <a:latin typeface="+mn-lt"/>
                <a:ea typeface="+mn-ea"/>
                <a:cs typeface="+mn-cs"/>
              </a:rPr>
              <a:t> =0 . At </a:t>
            </a:r>
            <a:r>
              <a:rPr lang="en-US" sz="1200" i="1" kern="1200" baseline="0" dirty="0" err="1" smtClean="0">
                <a:solidFill>
                  <a:schemeClr val="tx1"/>
                </a:solidFill>
                <a:latin typeface="+mn-lt"/>
                <a:ea typeface="+mn-ea"/>
                <a:cs typeface="+mn-cs"/>
              </a:rPr>
              <a:t>t</a:t>
            </a:r>
            <a:r>
              <a:rPr lang="en-US" sz="1200" i="1" kern="1200" baseline="0" dirty="0" smtClean="0">
                <a:solidFill>
                  <a:schemeClr val="tx1"/>
                </a:solidFill>
                <a:latin typeface="+mn-lt"/>
                <a:ea typeface="+mn-ea"/>
                <a:cs typeface="+mn-cs"/>
              </a:rPr>
              <a:t> =10 , a printer interrupt </a:t>
            </a:r>
            <a:r>
              <a:rPr lang="en-US" sz="1200" kern="1200" baseline="0" dirty="0" smtClean="0">
                <a:solidFill>
                  <a:schemeClr val="tx1"/>
                </a:solidFill>
                <a:latin typeface="+mn-lt"/>
                <a:ea typeface="+mn-ea"/>
                <a:cs typeface="+mn-cs"/>
              </a:rPr>
              <a:t>occurs; user information is placed on the control stack and execution continues at the printer interrupt service routine (ISR). While this routine is still executing, at </a:t>
            </a:r>
            <a:r>
              <a:rPr lang="en-US" sz="1200" i="1" kern="1200" baseline="0" dirty="0" err="1" smtClean="0">
                <a:solidFill>
                  <a:schemeClr val="tx1"/>
                </a:solidFill>
                <a:latin typeface="+mn-lt"/>
                <a:ea typeface="+mn-ea"/>
                <a:cs typeface="+mn-cs"/>
              </a:rPr>
              <a:t>t</a:t>
            </a:r>
            <a:r>
              <a:rPr lang="en-US" sz="1200" i="1" kern="1200" baseline="0" dirty="0" smtClean="0">
                <a:solidFill>
                  <a:schemeClr val="tx1"/>
                </a:solidFill>
                <a:latin typeface="+mn-lt"/>
                <a:ea typeface="+mn-ea"/>
                <a:cs typeface="+mn-cs"/>
              </a:rPr>
              <a:t> =15 a communications interrupt occurs. Because the communications line has </a:t>
            </a:r>
            <a:r>
              <a:rPr lang="en-US" sz="1200" kern="1200" baseline="0" dirty="0" smtClean="0">
                <a:solidFill>
                  <a:schemeClr val="tx1"/>
                </a:solidFill>
                <a:latin typeface="+mn-lt"/>
                <a:ea typeface="+mn-ea"/>
                <a:cs typeface="+mn-cs"/>
              </a:rPr>
              <a:t>higher priority than the printer, the interrupt request is honored. The printer ISR is interrupted, its state is pushed onto the stack, and execution continues at the communications ISR. While this routine is executing, a disk interrupt occurs (</a:t>
            </a:r>
            <a:r>
              <a:rPr lang="en-US" sz="1200" i="1" kern="1200" baseline="0" dirty="0" smtClean="0">
                <a:solidFill>
                  <a:schemeClr val="tx1"/>
                </a:solidFill>
                <a:latin typeface="+mn-lt"/>
                <a:ea typeface="+mn-ea"/>
                <a:cs typeface="+mn-cs"/>
              </a:rPr>
              <a:t>t  20) . </a:t>
            </a:r>
            <a:r>
              <a:rPr lang="en-US" sz="1200" kern="1200" baseline="0" dirty="0" smtClean="0">
                <a:solidFill>
                  <a:schemeClr val="tx1"/>
                </a:solidFill>
                <a:latin typeface="+mn-lt"/>
                <a:ea typeface="+mn-ea"/>
                <a:cs typeface="+mn-cs"/>
              </a:rPr>
              <a:t>Because this interrupt is of lower priority, it is simply held, and the communications ISR runs to completion.</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When the communications ISR is complete (</a:t>
            </a:r>
            <a:r>
              <a:rPr lang="en-US" sz="1200" i="1" kern="1200" baseline="0" dirty="0" err="1" smtClean="0">
                <a:solidFill>
                  <a:schemeClr val="tx1"/>
                </a:solidFill>
                <a:latin typeface="+mn-lt"/>
                <a:ea typeface="+mn-ea"/>
                <a:cs typeface="+mn-cs"/>
              </a:rPr>
              <a:t>t</a:t>
            </a:r>
            <a:r>
              <a:rPr lang="en-US" sz="1200" i="1" kern="1200" baseline="0" dirty="0" smtClean="0">
                <a:solidFill>
                  <a:schemeClr val="tx1"/>
                </a:solidFill>
                <a:latin typeface="+mn-lt"/>
                <a:ea typeface="+mn-ea"/>
                <a:cs typeface="+mn-cs"/>
              </a:rPr>
              <a:t> = 25) , the previous processor </a:t>
            </a:r>
            <a:r>
              <a:rPr lang="en-US" sz="1200" kern="1200" baseline="0" dirty="0" smtClean="0">
                <a:solidFill>
                  <a:schemeClr val="tx1"/>
                </a:solidFill>
                <a:latin typeface="+mn-lt"/>
                <a:ea typeface="+mn-ea"/>
                <a:cs typeface="+mn-cs"/>
              </a:rPr>
              <a:t>state is restored, which is the execution of the printer ISR. However, before even a single instruction in that routine can be executed, the processor honors the higherpriority disk interrupt and transfers control to the disk ISR. Only when that routine is complete (</a:t>
            </a:r>
            <a:r>
              <a:rPr lang="en-US" sz="1200" i="1" kern="1200" baseline="0" dirty="0" err="1" smtClean="0">
                <a:solidFill>
                  <a:schemeClr val="tx1"/>
                </a:solidFill>
                <a:latin typeface="+mn-lt"/>
                <a:ea typeface="+mn-ea"/>
                <a:cs typeface="+mn-cs"/>
              </a:rPr>
              <a:t>t</a:t>
            </a:r>
            <a:r>
              <a:rPr lang="en-US" sz="1200" i="1" kern="1200" baseline="0" dirty="0" smtClean="0">
                <a:solidFill>
                  <a:schemeClr val="tx1"/>
                </a:solidFill>
                <a:latin typeface="+mn-lt"/>
                <a:ea typeface="+mn-ea"/>
                <a:cs typeface="+mn-cs"/>
              </a:rPr>
              <a:t> = 35) is the printer ISR resumed. When that routine completes </a:t>
            </a:r>
            <a:r>
              <a:rPr lang="en-US" sz="1200" kern="1200" baseline="0" dirty="0" smtClean="0">
                <a:solidFill>
                  <a:schemeClr val="tx1"/>
                </a:solidFill>
                <a:latin typeface="+mn-lt"/>
                <a:ea typeface="+mn-ea"/>
                <a:cs typeface="+mn-cs"/>
              </a:rPr>
              <a:t>(</a:t>
            </a:r>
            <a:r>
              <a:rPr lang="en-US" sz="1200" i="1" kern="1200" baseline="0" dirty="0" err="1" smtClean="0">
                <a:solidFill>
                  <a:schemeClr val="tx1"/>
                </a:solidFill>
                <a:latin typeface="+mn-lt"/>
                <a:ea typeface="+mn-ea"/>
                <a:cs typeface="+mn-cs"/>
              </a:rPr>
              <a:t>t</a:t>
            </a:r>
            <a:r>
              <a:rPr lang="en-US" sz="1200" i="1" kern="1200" baseline="0" dirty="0" smtClean="0">
                <a:solidFill>
                  <a:schemeClr val="tx1"/>
                </a:solidFill>
                <a:latin typeface="+mn-lt"/>
                <a:ea typeface="+mn-ea"/>
                <a:cs typeface="+mn-cs"/>
              </a:rPr>
              <a:t> = 40) , control finally returns to the user program.</a:t>
            </a:r>
            <a:endParaRPr lang="en-US" dirty="0" smtClean="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24</a:t>
            </a:fld>
            <a:endParaRPr lang="en-US" dirty="0"/>
          </a:p>
        </p:txBody>
      </p:sp>
    </p:spTree>
    <p:extLst>
      <p:ext uri="{BB962C8B-B14F-4D97-AF65-F5344CB8AC3E}">
        <p14:creationId xmlns:p14="http://schemas.microsoft.com/office/powerpoint/2010/main" val="16718741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baseline="0" dirty="0" smtClean="0">
                <a:solidFill>
                  <a:schemeClr val="tx1"/>
                </a:solidFill>
                <a:latin typeface="+mn-lt"/>
                <a:ea typeface="+mn-ea"/>
                <a:cs typeface="+mn-cs"/>
              </a:rPr>
              <a:t>Let us look now, in Figure 3.9b , at the state transition model that we have</a:t>
            </a:r>
          </a:p>
          <a:p>
            <a:r>
              <a:rPr lang="en-US" sz="1200" kern="1200" baseline="0" dirty="0" smtClean="0">
                <a:solidFill>
                  <a:schemeClr val="tx1"/>
                </a:solidFill>
                <a:latin typeface="+mn-lt"/>
                <a:ea typeface="+mn-ea"/>
                <a:cs typeface="+mn-cs"/>
              </a:rPr>
              <a:t>developed. (The dashed lines in the figure indicate possible but not necessary transitions.)</a:t>
            </a:r>
          </a:p>
          <a:p>
            <a:r>
              <a:rPr lang="en-US" sz="1200" kern="1200" baseline="0" dirty="0" smtClean="0">
                <a:solidFill>
                  <a:schemeClr val="tx1"/>
                </a:solidFill>
                <a:latin typeface="+mn-lt"/>
                <a:ea typeface="+mn-ea"/>
                <a:cs typeface="+mn-cs"/>
              </a:rPr>
              <a:t>Important new transitions are the following:</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a:t>
            </a:r>
            <a:r>
              <a:rPr lang="en-US" sz="1200" b="1" kern="1200" baseline="0" dirty="0" smtClean="0">
                <a:solidFill>
                  <a:schemeClr val="tx1"/>
                </a:solidFill>
                <a:latin typeface="+mn-lt"/>
                <a:ea typeface="+mn-ea"/>
                <a:cs typeface="+mn-cs"/>
              </a:rPr>
              <a:t>Blocked : Blocked/Suspend: If there are no ready processes, then at least</a:t>
            </a:r>
          </a:p>
          <a:p>
            <a:r>
              <a:rPr lang="en-US" sz="1200" kern="1200" baseline="0" dirty="0" smtClean="0">
                <a:solidFill>
                  <a:schemeClr val="tx1"/>
                </a:solidFill>
                <a:latin typeface="+mn-lt"/>
                <a:ea typeface="+mn-ea"/>
                <a:cs typeface="+mn-cs"/>
              </a:rPr>
              <a:t>one blocked process is swapped out to make room for another process that</a:t>
            </a:r>
          </a:p>
          <a:p>
            <a:r>
              <a:rPr lang="en-US" sz="1200" kern="1200" baseline="0" dirty="0" smtClean="0">
                <a:solidFill>
                  <a:schemeClr val="tx1"/>
                </a:solidFill>
                <a:latin typeface="+mn-lt"/>
                <a:ea typeface="+mn-ea"/>
                <a:cs typeface="+mn-cs"/>
              </a:rPr>
              <a:t>is not blocked. This transition can be made even if there are ready processes</a:t>
            </a:r>
          </a:p>
          <a:p>
            <a:r>
              <a:rPr lang="en-US" sz="1200" kern="1200" baseline="0" dirty="0" smtClean="0">
                <a:solidFill>
                  <a:schemeClr val="tx1"/>
                </a:solidFill>
                <a:latin typeface="+mn-lt"/>
                <a:ea typeface="+mn-ea"/>
                <a:cs typeface="+mn-cs"/>
              </a:rPr>
              <a:t>available, if the OS determines that the currently running process or a ready</a:t>
            </a:r>
          </a:p>
          <a:p>
            <a:r>
              <a:rPr lang="en-US" sz="1200" kern="1200" baseline="0" dirty="0" smtClean="0">
                <a:solidFill>
                  <a:schemeClr val="tx1"/>
                </a:solidFill>
                <a:latin typeface="+mn-lt"/>
                <a:ea typeface="+mn-ea"/>
                <a:cs typeface="+mn-cs"/>
              </a:rPr>
              <a:t>process that it would like to dispatch requires more main memory to maintain</a:t>
            </a:r>
          </a:p>
          <a:p>
            <a:r>
              <a:rPr lang="en-US" sz="1200" kern="1200" baseline="0" dirty="0" smtClean="0">
                <a:solidFill>
                  <a:schemeClr val="tx1"/>
                </a:solidFill>
                <a:latin typeface="+mn-lt"/>
                <a:ea typeface="+mn-ea"/>
                <a:cs typeface="+mn-cs"/>
              </a:rPr>
              <a:t>adequate performance.</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a:t>
            </a:r>
            <a:r>
              <a:rPr lang="en-US" sz="1200" b="1" kern="1200" baseline="0" dirty="0" smtClean="0">
                <a:solidFill>
                  <a:schemeClr val="tx1"/>
                </a:solidFill>
                <a:latin typeface="+mn-lt"/>
                <a:ea typeface="+mn-ea"/>
                <a:cs typeface="+mn-cs"/>
              </a:rPr>
              <a:t>Blocked/Suspend : Ready/Suspend: A process in the Blocked/Suspend state</a:t>
            </a:r>
          </a:p>
          <a:p>
            <a:r>
              <a:rPr lang="en-US" sz="1200" kern="1200" baseline="0" dirty="0" smtClean="0">
                <a:solidFill>
                  <a:schemeClr val="tx1"/>
                </a:solidFill>
                <a:latin typeface="+mn-lt"/>
                <a:ea typeface="+mn-ea"/>
                <a:cs typeface="+mn-cs"/>
              </a:rPr>
              <a:t>is moved to the Ready/Suspend state when the event for which it has been</a:t>
            </a:r>
          </a:p>
          <a:p>
            <a:r>
              <a:rPr lang="en-US" sz="1200" kern="1200" baseline="0" dirty="0" smtClean="0">
                <a:solidFill>
                  <a:schemeClr val="tx1"/>
                </a:solidFill>
                <a:latin typeface="+mn-lt"/>
                <a:ea typeface="+mn-ea"/>
                <a:cs typeface="+mn-cs"/>
              </a:rPr>
              <a:t>waiting occurs. Note that this requires that the state information concerning</a:t>
            </a:r>
          </a:p>
          <a:p>
            <a:r>
              <a:rPr lang="en-US" sz="1200" kern="1200" baseline="0" dirty="0" smtClean="0">
                <a:solidFill>
                  <a:schemeClr val="tx1"/>
                </a:solidFill>
                <a:latin typeface="+mn-lt"/>
                <a:ea typeface="+mn-ea"/>
                <a:cs typeface="+mn-cs"/>
              </a:rPr>
              <a:t>suspended processes must be accessible to the OS.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a:t>
            </a:r>
            <a:r>
              <a:rPr lang="en-US" sz="1200" b="1" kern="1200" baseline="0" dirty="0" smtClean="0">
                <a:solidFill>
                  <a:schemeClr val="tx1"/>
                </a:solidFill>
                <a:latin typeface="+mn-lt"/>
                <a:ea typeface="+mn-ea"/>
                <a:cs typeface="+mn-cs"/>
              </a:rPr>
              <a:t>Ready/Suspend : Ready: When there are no ready processes in main memory,</a:t>
            </a:r>
          </a:p>
          <a:p>
            <a:r>
              <a:rPr lang="en-US" sz="1200" kern="1200" baseline="0" dirty="0" smtClean="0">
                <a:solidFill>
                  <a:schemeClr val="tx1"/>
                </a:solidFill>
                <a:latin typeface="+mn-lt"/>
                <a:ea typeface="+mn-ea"/>
                <a:cs typeface="+mn-cs"/>
              </a:rPr>
              <a:t>the OS will need to bring one in to continue execution. In addition, it</a:t>
            </a:r>
          </a:p>
          <a:p>
            <a:r>
              <a:rPr lang="en-US" sz="1200" kern="1200" baseline="0" dirty="0" smtClean="0">
                <a:solidFill>
                  <a:schemeClr val="tx1"/>
                </a:solidFill>
                <a:latin typeface="+mn-lt"/>
                <a:ea typeface="+mn-ea"/>
                <a:cs typeface="+mn-cs"/>
              </a:rPr>
              <a:t>might be the case that a process in the Ready/Suspend state has higher priority</a:t>
            </a:r>
          </a:p>
          <a:p>
            <a:r>
              <a:rPr lang="en-US" sz="1200" kern="1200" baseline="0" dirty="0" smtClean="0">
                <a:solidFill>
                  <a:schemeClr val="tx1"/>
                </a:solidFill>
                <a:latin typeface="+mn-lt"/>
                <a:ea typeface="+mn-ea"/>
                <a:cs typeface="+mn-cs"/>
              </a:rPr>
              <a:t>than any of the processes in the Ready state. In that case, the OS designer may</a:t>
            </a:r>
          </a:p>
          <a:p>
            <a:r>
              <a:rPr lang="en-US" sz="1200" kern="1200" baseline="0" dirty="0" smtClean="0">
                <a:solidFill>
                  <a:schemeClr val="tx1"/>
                </a:solidFill>
                <a:latin typeface="+mn-lt"/>
                <a:ea typeface="+mn-ea"/>
                <a:cs typeface="+mn-cs"/>
              </a:rPr>
              <a:t>dictate that it is more important to get at the higher-priority process than to</a:t>
            </a:r>
          </a:p>
          <a:p>
            <a:r>
              <a:rPr lang="en-US" sz="1200" kern="1200" baseline="0" dirty="0" smtClean="0">
                <a:solidFill>
                  <a:schemeClr val="tx1"/>
                </a:solidFill>
                <a:latin typeface="+mn-lt"/>
                <a:ea typeface="+mn-ea"/>
                <a:cs typeface="+mn-cs"/>
              </a:rPr>
              <a:t>minimize swapping.</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a:t>
            </a:r>
            <a:r>
              <a:rPr lang="en-US" sz="1200" b="1" kern="1200" baseline="0" dirty="0" smtClean="0">
                <a:solidFill>
                  <a:schemeClr val="tx1"/>
                </a:solidFill>
                <a:latin typeface="+mn-lt"/>
                <a:ea typeface="+mn-ea"/>
                <a:cs typeface="+mn-cs"/>
              </a:rPr>
              <a:t>Ready : Ready/Suspend: Normally, the OS would prefer to suspend a</a:t>
            </a:r>
          </a:p>
          <a:p>
            <a:r>
              <a:rPr lang="en-US" sz="1200" kern="1200" baseline="0" dirty="0" smtClean="0">
                <a:solidFill>
                  <a:schemeClr val="tx1"/>
                </a:solidFill>
                <a:latin typeface="+mn-lt"/>
                <a:ea typeface="+mn-ea"/>
                <a:cs typeface="+mn-cs"/>
              </a:rPr>
              <a:t>blocked process rather than a ready one, because the ready process can now</a:t>
            </a:r>
          </a:p>
          <a:p>
            <a:r>
              <a:rPr lang="en-US" sz="1200" kern="1200" baseline="0" dirty="0" smtClean="0">
                <a:solidFill>
                  <a:schemeClr val="tx1"/>
                </a:solidFill>
                <a:latin typeface="+mn-lt"/>
                <a:ea typeface="+mn-ea"/>
                <a:cs typeface="+mn-cs"/>
              </a:rPr>
              <a:t>be executed, whereas the blocked process is taking up main memory space</a:t>
            </a:r>
          </a:p>
          <a:p>
            <a:r>
              <a:rPr lang="en-US" sz="1200" kern="1200" baseline="0" dirty="0" smtClean="0">
                <a:solidFill>
                  <a:schemeClr val="tx1"/>
                </a:solidFill>
                <a:latin typeface="+mn-lt"/>
                <a:ea typeface="+mn-ea"/>
                <a:cs typeface="+mn-cs"/>
              </a:rPr>
              <a:t>and cannot be executed. However, it may be necessary to suspend a ready</a:t>
            </a:r>
          </a:p>
          <a:p>
            <a:r>
              <a:rPr lang="en-US" sz="1200" kern="1200" baseline="0" dirty="0" smtClean="0">
                <a:solidFill>
                  <a:schemeClr val="tx1"/>
                </a:solidFill>
                <a:latin typeface="+mn-lt"/>
                <a:ea typeface="+mn-ea"/>
                <a:cs typeface="+mn-cs"/>
              </a:rPr>
              <a:t>process if that is the only way to free up a sufficiently large block of main</a:t>
            </a:r>
          </a:p>
          <a:p>
            <a:r>
              <a:rPr lang="en-US" sz="1200" kern="1200" baseline="0" dirty="0" smtClean="0">
                <a:solidFill>
                  <a:schemeClr val="tx1"/>
                </a:solidFill>
                <a:latin typeface="+mn-lt"/>
                <a:ea typeface="+mn-ea"/>
                <a:cs typeface="+mn-cs"/>
              </a:rPr>
              <a:t>memory. Also, the OS may choose to suspend a lower–priority ready process</a:t>
            </a:r>
          </a:p>
          <a:p>
            <a:r>
              <a:rPr lang="en-US" sz="1200" kern="1200" baseline="0" dirty="0" smtClean="0">
                <a:solidFill>
                  <a:schemeClr val="tx1"/>
                </a:solidFill>
                <a:latin typeface="+mn-lt"/>
                <a:ea typeface="+mn-ea"/>
                <a:cs typeface="+mn-cs"/>
              </a:rPr>
              <a:t>rather than a higher–priority blocked process if it believes that the blocked</a:t>
            </a:r>
          </a:p>
          <a:p>
            <a:r>
              <a:rPr lang="en-US" sz="1200" kern="1200" baseline="0" dirty="0" smtClean="0">
                <a:solidFill>
                  <a:schemeClr val="tx1"/>
                </a:solidFill>
                <a:latin typeface="+mn-lt"/>
                <a:ea typeface="+mn-ea"/>
                <a:cs typeface="+mn-cs"/>
              </a:rPr>
              <a:t>process will be ready soon.</a:t>
            </a:r>
            <a:endParaRPr lang="en-US" dirty="0"/>
          </a:p>
        </p:txBody>
      </p:sp>
      <p:sp>
        <p:nvSpPr>
          <p:cNvPr id="4" name="Slide Number Placeholder 3"/>
          <p:cNvSpPr>
            <a:spLocks noGrp="1"/>
          </p:cNvSpPr>
          <p:nvPr>
            <p:ph type="sldNum" sz="quarter" idx="10"/>
          </p:nvPr>
        </p:nvSpPr>
        <p:spPr/>
        <p:txBody>
          <a:bodyPr/>
          <a:lstStyle/>
          <a:p>
            <a:pPr>
              <a:defRPr/>
            </a:pPr>
            <a:fld id="{5FBF5012-E6F5-495C-A541-6B7E71D3D4A6}" type="slidenum">
              <a:rPr lang="en-US" smtClean="0"/>
              <a:pPr>
                <a:defRPr/>
              </a:pPr>
              <a:t>28</a:t>
            </a:fld>
            <a:endParaRPr lang="en-US" dirty="0"/>
          </a:p>
        </p:txBody>
      </p:sp>
    </p:spTree>
    <p:extLst>
      <p:ext uri="{BB962C8B-B14F-4D97-AF65-F5344CB8AC3E}">
        <p14:creationId xmlns:p14="http://schemas.microsoft.com/office/powerpoint/2010/main" val="3091082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t>31</a:t>
            </a:fld>
            <a:endParaRPr lang="en-US"/>
          </a:p>
        </p:txBody>
      </p:sp>
    </p:spTree>
    <p:extLst>
      <p:ext uri="{BB962C8B-B14F-4D97-AF65-F5344CB8AC3E}">
        <p14:creationId xmlns:p14="http://schemas.microsoft.com/office/powerpoint/2010/main" val="25079985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P224 (8</a:t>
            </a:r>
            <a:r>
              <a:rPr lang="en-US" baseline="30000" dirty="0" smtClean="0"/>
              <a:t>th</a:t>
            </a:r>
            <a:r>
              <a:rPr lang="en-US" dirty="0" smtClean="0"/>
              <a:t>)</a:t>
            </a:r>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t>32</a:t>
            </a:fld>
            <a:endParaRPr lang="en-US"/>
          </a:p>
        </p:txBody>
      </p:sp>
    </p:spTree>
    <p:extLst>
      <p:ext uri="{BB962C8B-B14F-4D97-AF65-F5344CB8AC3E}">
        <p14:creationId xmlns:p14="http://schemas.microsoft.com/office/powerpoint/2010/main" val="9682852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sz="1200" kern="1200" baseline="0" dirty="0" smtClean="0">
                <a:solidFill>
                  <a:schemeClr val="tx1"/>
                </a:solidFill>
                <a:latin typeface="+mn-lt"/>
                <a:ea typeface="+mn-ea"/>
                <a:cs typeface="+mn-cs"/>
              </a:rPr>
              <a:t>Three conditions of policy must be present for a deadlock to be possible:</a:t>
            </a:r>
          </a:p>
          <a:p>
            <a:endParaRPr lang="en-US" sz="1200" b="1" kern="1200" baseline="0" dirty="0" smtClean="0">
              <a:solidFill>
                <a:schemeClr val="tx1"/>
              </a:solidFill>
              <a:latin typeface="+mn-lt"/>
              <a:ea typeface="+mn-ea"/>
              <a:cs typeface="+mn-cs"/>
            </a:endParaRPr>
          </a:p>
          <a:p>
            <a:r>
              <a:rPr lang="en-US" sz="1200" b="1" kern="1200" baseline="0" dirty="0" smtClean="0">
                <a:solidFill>
                  <a:schemeClr val="tx1"/>
                </a:solidFill>
                <a:latin typeface="+mn-lt"/>
                <a:ea typeface="+mn-ea"/>
                <a:cs typeface="+mn-cs"/>
              </a:rPr>
              <a:t>1. Mutual exclusion . Only one process may use a resource at a time. No process </a:t>
            </a:r>
            <a:r>
              <a:rPr lang="en-US" sz="1200" kern="1200" baseline="0" dirty="0" smtClean="0">
                <a:solidFill>
                  <a:schemeClr val="tx1"/>
                </a:solidFill>
                <a:latin typeface="+mn-lt"/>
                <a:ea typeface="+mn-ea"/>
                <a:cs typeface="+mn-cs"/>
              </a:rPr>
              <a:t>may access a resource unit that has been allocated to another process.</a:t>
            </a:r>
          </a:p>
          <a:p>
            <a:endParaRPr lang="en-US" sz="1200" b="1" kern="1200" baseline="0" dirty="0" smtClean="0">
              <a:solidFill>
                <a:schemeClr val="tx1"/>
              </a:solidFill>
              <a:latin typeface="+mn-lt"/>
              <a:ea typeface="+mn-ea"/>
              <a:cs typeface="+mn-cs"/>
            </a:endParaRPr>
          </a:p>
          <a:p>
            <a:r>
              <a:rPr lang="en-US" sz="1200" b="1" kern="1200" baseline="0" dirty="0" smtClean="0">
                <a:solidFill>
                  <a:schemeClr val="tx1"/>
                </a:solidFill>
                <a:latin typeface="+mn-lt"/>
                <a:ea typeface="+mn-ea"/>
                <a:cs typeface="+mn-cs"/>
              </a:rPr>
              <a:t>2. Hold and wait . A process may hold allocated resources while awaiting assignment </a:t>
            </a:r>
            <a:r>
              <a:rPr lang="en-US" sz="1200" kern="1200" baseline="0" dirty="0" smtClean="0">
                <a:solidFill>
                  <a:schemeClr val="tx1"/>
                </a:solidFill>
                <a:latin typeface="+mn-lt"/>
                <a:ea typeface="+mn-ea"/>
                <a:cs typeface="+mn-cs"/>
              </a:rPr>
              <a:t>of other resources.</a:t>
            </a:r>
          </a:p>
          <a:p>
            <a:endParaRPr lang="en-US" sz="1200" b="1" kern="1200" baseline="0" dirty="0" smtClean="0">
              <a:solidFill>
                <a:schemeClr val="tx1"/>
              </a:solidFill>
              <a:latin typeface="+mn-lt"/>
              <a:ea typeface="+mn-ea"/>
              <a:cs typeface="+mn-cs"/>
            </a:endParaRPr>
          </a:p>
          <a:p>
            <a:r>
              <a:rPr lang="en-US" sz="1200" b="1" kern="1200" baseline="0" dirty="0" smtClean="0">
                <a:solidFill>
                  <a:schemeClr val="tx1"/>
                </a:solidFill>
                <a:latin typeface="+mn-lt"/>
                <a:ea typeface="+mn-ea"/>
                <a:cs typeface="+mn-cs"/>
              </a:rPr>
              <a:t>3. No preemption . No resource can be forcibly removed from a process holding it.</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In many ways these conditions are quite desirable. For example, mutual exclusion is needed to ensure consistency of results and the integrity of a database. Similarly, preemption should not be done arbitrarily. For example, when data resources are involved, preemption must be supported by a rollback recovery mechanism, which restores a process and its resources to a suitable previous state from which the process can eventually repeat its actions.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 first three conditions are necessary but not sufficient for a deadlock to exist. For deadlock to actually take place, a fourth condition is required:</a:t>
            </a:r>
          </a:p>
          <a:p>
            <a:endParaRPr lang="en-US" sz="1200" b="1" kern="1200" baseline="0" dirty="0" smtClean="0">
              <a:solidFill>
                <a:schemeClr val="tx1"/>
              </a:solidFill>
              <a:latin typeface="+mn-lt"/>
              <a:ea typeface="+mn-ea"/>
              <a:cs typeface="+mn-cs"/>
            </a:endParaRPr>
          </a:p>
          <a:p>
            <a:r>
              <a:rPr lang="en-US" sz="1200" b="1" kern="1200" baseline="0" dirty="0" smtClean="0">
                <a:solidFill>
                  <a:schemeClr val="tx1"/>
                </a:solidFill>
                <a:latin typeface="+mn-lt"/>
                <a:ea typeface="+mn-ea"/>
                <a:cs typeface="+mn-cs"/>
              </a:rPr>
              <a:t>4. Circular wait . </a:t>
            </a:r>
            <a:r>
              <a:rPr lang="en-US" sz="1200" b="0" kern="1200" baseline="0" dirty="0" smtClean="0">
                <a:solidFill>
                  <a:schemeClr val="tx1"/>
                </a:solidFill>
                <a:latin typeface="+mn-lt"/>
                <a:ea typeface="+mn-ea"/>
                <a:cs typeface="+mn-cs"/>
              </a:rPr>
              <a:t>A closed chain of processes exists, such that each process holds</a:t>
            </a:r>
            <a:r>
              <a:rPr lang="en-US" sz="1200" b="1" kern="1200" baseline="0" dirty="0" smtClean="0">
                <a:solidFill>
                  <a:schemeClr val="tx1"/>
                </a:solidFill>
                <a:latin typeface="+mn-lt"/>
                <a:ea typeface="+mn-ea"/>
                <a:cs typeface="+mn-cs"/>
              </a:rPr>
              <a:t> </a:t>
            </a:r>
            <a:r>
              <a:rPr lang="en-US" sz="1200" kern="1200" baseline="0" dirty="0" smtClean="0">
                <a:solidFill>
                  <a:schemeClr val="tx1"/>
                </a:solidFill>
                <a:latin typeface="+mn-lt"/>
                <a:ea typeface="+mn-ea"/>
                <a:cs typeface="+mn-cs"/>
              </a:rPr>
              <a:t>at least one resource needed by the next process in the chain (e.g., Figure 6.5c</a:t>
            </a:r>
          </a:p>
          <a:p>
            <a:r>
              <a:rPr lang="en-US" sz="1200" kern="1200" baseline="0" dirty="0" smtClean="0">
                <a:solidFill>
                  <a:schemeClr val="tx1"/>
                </a:solidFill>
                <a:latin typeface="+mn-lt"/>
                <a:ea typeface="+mn-ea"/>
                <a:cs typeface="+mn-cs"/>
              </a:rPr>
              <a:t>and Figure 6.6 ).</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 fourth condition is, actually, a potential consequence of the first three. That is, given that the first three conditions exist, a sequence of events may occur that lead to an </a:t>
            </a:r>
            <a:r>
              <a:rPr lang="en-US" sz="1200" kern="1200" baseline="0" dirty="0" err="1" smtClean="0">
                <a:solidFill>
                  <a:schemeClr val="tx1"/>
                </a:solidFill>
                <a:latin typeface="+mn-lt"/>
                <a:ea typeface="+mn-ea"/>
                <a:cs typeface="+mn-cs"/>
              </a:rPr>
              <a:t>unresolvable</a:t>
            </a:r>
            <a:r>
              <a:rPr lang="en-US" sz="1200" kern="1200" baseline="0" dirty="0" smtClean="0">
                <a:solidFill>
                  <a:schemeClr val="tx1"/>
                </a:solidFill>
                <a:latin typeface="+mn-lt"/>
                <a:ea typeface="+mn-ea"/>
                <a:cs typeface="+mn-cs"/>
              </a:rPr>
              <a:t> circular wait. The </a:t>
            </a:r>
            <a:r>
              <a:rPr lang="en-US" sz="1200" kern="1200" baseline="0" dirty="0" err="1" smtClean="0">
                <a:solidFill>
                  <a:schemeClr val="tx1"/>
                </a:solidFill>
                <a:latin typeface="+mn-lt"/>
                <a:ea typeface="+mn-ea"/>
                <a:cs typeface="+mn-cs"/>
              </a:rPr>
              <a:t>unresolvable</a:t>
            </a:r>
            <a:r>
              <a:rPr lang="en-US" sz="1200" kern="1200" baseline="0" dirty="0" smtClean="0">
                <a:solidFill>
                  <a:schemeClr val="tx1"/>
                </a:solidFill>
                <a:latin typeface="+mn-lt"/>
                <a:ea typeface="+mn-ea"/>
                <a:cs typeface="+mn-cs"/>
              </a:rPr>
              <a:t> circular wait is in fact the definition of deadlock. The circular wait listed as condition 4 is </a:t>
            </a:r>
            <a:r>
              <a:rPr lang="en-US" sz="1200" kern="1200" baseline="0" dirty="0" err="1" smtClean="0">
                <a:solidFill>
                  <a:schemeClr val="tx1"/>
                </a:solidFill>
                <a:latin typeface="+mn-lt"/>
                <a:ea typeface="+mn-ea"/>
                <a:cs typeface="+mn-cs"/>
              </a:rPr>
              <a:t>unresolvable</a:t>
            </a:r>
            <a:r>
              <a:rPr lang="en-US" sz="1200" kern="1200" baseline="0" dirty="0" smtClean="0">
                <a:solidFill>
                  <a:schemeClr val="tx1"/>
                </a:solidFill>
                <a:latin typeface="+mn-lt"/>
                <a:ea typeface="+mn-ea"/>
                <a:cs typeface="+mn-cs"/>
              </a:rPr>
              <a:t> because the first three conditions hold. Thus, the four conditions, taken together, constitute necessary and sufficient conditions for deadlock.</a:t>
            </a:r>
          </a:p>
          <a:p>
            <a:endParaRPr lang="en-US" sz="1200"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40</a:t>
            </a:fld>
            <a:endParaRPr lang="en-US" dirty="0"/>
          </a:p>
        </p:txBody>
      </p:sp>
    </p:spTree>
    <p:extLst>
      <p:ext uri="{BB962C8B-B14F-4D97-AF65-F5344CB8AC3E}">
        <p14:creationId xmlns:p14="http://schemas.microsoft.com/office/powerpoint/2010/main" val="30481540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t>43</a:t>
            </a:fld>
            <a:endParaRPr lang="en-US"/>
          </a:p>
        </p:txBody>
      </p:sp>
    </p:spTree>
    <p:extLst>
      <p:ext uri="{BB962C8B-B14F-4D97-AF65-F5344CB8AC3E}">
        <p14:creationId xmlns:p14="http://schemas.microsoft.com/office/powerpoint/2010/main" val="11477706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sz="1200" kern="1200" baseline="0" dirty="0" smtClean="0">
                <a:solidFill>
                  <a:schemeClr val="tx1"/>
                </a:solidFill>
                <a:latin typeface="+mn-lt"/>
                <a:ea typeface="+mn-ea"/>
                <a:cs typeface="+mn-cs"/>
              </a:rPr>
              <a:t> As mentioned earlier, the hypervisor sits between the hardware and the virtual</a:t>
            </a:r>
          </a:p>
          <a:p>
            <a:r>
              <a:rPr lang="en-US" sz="1200" kern="1200" baseline="0" dirty="0" smtClean="0">
                <a:solidFill>
                  <a:schemeClr val="tx1"/>
                </a:solidFill>
                <a:latin typeface="+mn-lt"/>
                <a:ea typeface="+mn-ea"/>
                <a:cs typeface="+mn-cs"/>
              </a:rPr>
              <a:t>machines. There are two types of hypervisors, distinguished by whether there is</a:t>
            </a:r>
          </a:p>
          <a:p>
            <a:r>
              <a:rPr lang="en-US" sz="1200" kern="1200" baseline="0" dirty="0" smtClean="0">
                <a:solidFill>
                  <a:schemeClr val="tx1"/>
                </a:solidFill>
                <a:latin typeface="+mn-lt"/>
                <a:ea typeface="+mn-ea"/>
                <a:cs typeface="+mn-cs"/>
              </a:rPr>
              <a:t>another operating system between the hypervisor and the host. A Type-1 hypervisor</a:t>
            </a:r>
          </a:p>
          <a:p>
            <a:r>
              <a:rPr lang="en-US" sz="1200" kern="1200" baseline="0" dirty="0" smtClean="0">
                <a:solidFill>
                  <a:schemeClr val="tx1"/>
                </a:solidFill>
                <a:latin typeface="+mn-lt"/>
                <a:ea typeface="+mn-ea"/>
                <a:cs typeface="+mn-cs"/>
              </a:rPr>
              <a:t>(Figure 14.3a) is loaded as a thin software layer directly into a physical server,</a:t>
            </a:r>
          </a:p>
          <a:p>
            <a:r>
              <a:rPr lang="en-US" sz="1200" kern="1200" baseline="0" dirty="0" smtClean="0">
                <a:solidFill>
                  <a:schemeClr val="tx1"/>
                </a:solidFill>
                <a:latin typeface="+mn-lt"/>
                <a:ea typeface="+mn-ea"/>
                <a:cs typeface="+mn-cs"/>
              </a:rPr>
              <a:t>much like an operating system is loaded. Once it is installed and configured, usually</a:t>
            </a:r>
          </a:p>
          <a:p>
            <a:r>
              <a:rPr lang="en-US" sz="1200" kern="1200" baseline="0" dirty="0" smtClean="0">
                <a:solidFill>
                  <a:schemeClr val="tx1"/>
                </a:solidFill>
                <a:latin typeface="+mn-lt"/>
                <a:ea typeface="+mn-ea"/>
                <a:cs typeface="+mn-cs"/>
              </a:rPr>
              <a:t> just a matter of minutes, the server is then capable of supporting virtual machines</a:t>
            </a:r>
          </a:p>
          <a:p>
            <a:r>
              <a:rPr lang="en-US" sz="1200" kern="1200" baseline="0" dirty="0" smtClean="0">
                <a:solidFill>
                  <a:schemeClr val="tx1"/>
                </a:solidFill>
                <a:latin typeface="+mn-lt"/>
                <a:ea typeface="+mn-ea"/>
                <a:cs typeface="+mn-cs"/>
              </a:rPr>
              <a:t>as guests. In mature environments, where virtualization hosts are clustered together</a:t>
            </a:r>
          </a:p>
          <a:p>
            <a:r>
              <a:rPr lang="en-US" sz="1200" kern="1200" baseline="0" dirty="0" smtClean="0">
                <a:solidFill>
                  <a:schemeClr val="tx1"/>
                </a:solidFill>
                <a:latin typeface="+mn-lt"/>
                <a:ea typeface="+mn-ea"/>
                <a:cs typeface="+mn-cs"/>
              </a:rPr>
              <a:t>for increased availability and load balancing, a hypervisor can be staged on a new</a:t>
            </a:r>
          </a:p>
          <a:p>
            <a:r>
              <a:rPr lang="en-US" sz="1200" kern="1200" baseline="0" dirty="0" smtClean="0">
                <a:solidFill>
                  <a:schemeClr val="tx1"/>
                </a:solidFill>
                <a:latin typeface="+mn-lt"/>
                <a:ea typeface="+mn-ea"/>
                <a:cs typeface="+mn-cs"/>
              </a:rPr>
              <a:t>host, that new host joined to an existing cluster, and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can be moved to the new</a:t>
            </a:r>
          </a:p>
          <a:p>
            <a:r>
              <a:rPr lang="en-US" sz="1200" kern="1200" baseline="0" dirty="0" smtClean="0">
                <a:solidFill>
                  <a:schemeClr val="tx1"/>
                </a:solidFill>
                <a:latin typeface="+mn-lt"/>
                <a:ea typeface="+mn-ea"/>
                <a:cs typeface="+mn-cs"/>
              </a:rPr>
              <a:t>host without any interruption of service. Some examples of Type-1 hypervisors are</a:t>
            </a:r>
          </a:p>
          <a:p>
            <a:r>
              <a:rPr lang="en-US" sz="1200" kern="1200" baseline="0" dirty="0" smtClean="0">
                <a:solidFill>
                  <a:schemeClr val="tx1"/>
                </a:solidFill>
                <a:latin typeface="+mn-lt"/>
                <a:ea typeface="+mn-ea"/>
                <a:cs typeface="+mn-cs"/>
              </a:rPr>
              <a:t>VMware </a:t>
            </a:r>
            <a:r>
              <a:rPr lang="en-US" sz="1200" kern="1200" baseline="0" dirty="0" err="1" smtClean="0">
                <a:solidFill>
                  <a:schemeClr val="tx1"/>
                </a:solidFill>
                <a:latin typeface="+mn-lt"/>
                <a:ea typeface="+mn-ea"/>
                <a:cs typeface="+mn-cs"/>
              </a:rPr>
              <a:t>ESXi</a:t>
            </a:r>
            <a:r>
              <a:rPr lang="en-US" sz="1200" kern="1200" baseline="0" dirty="0" smtClean="0">
                <a:solidFill>
                  <a:schemeClr val="tx1"/>
                </a:solidFill>
                <a:latin typeface="+mn-lt"/>
                <a:ea typeface="+mn-ea"/>
                <a:cs typeface="+mn-cs"/>
              </a:rPr>
              <a:t>, Microsoft Hyper-V, and the various </a:t>
            </a:r>
            <a:r>
              <a:rPr lang="en-US" sz="1200" kern="1200" baseline="0" dirty="0" err="1" smtClean="0">
                <a:solidFill>
                  <a:schemeClr val="tx1"/>
                </a:solidFill>
                <a:latin typeface="+mn-lt"/>
                <a:ea typeface="+mn-ea"/>
                <a:cs typeface="+mn-cs"/>
              </a:rPr>
              <a:t>Xen</a:t>
            </a:r>
            <a:r>
              <a:rPr lang="en-US" sz="1200" kern="1200" baseline="0" dirty="0" smtClean="0">
                <a:solidFill>
                  <a:schemeClr val="tx1"/>
                </a:solidFill>
                <a:latin typeface="+mn-lt"/>
                <a:ea typeface="+mn-ea"/>
                <a:cs typeface="+mn-cs"/>
              </a:rPr>
              <a:t> variants. This idea that the</a:t>
            </a:r>
          </a:p>
          <a:p>
            <a:r>
              <a:rPr lang="en-US" sz="1200" kern="1200" baseline="0" dirty="0" smtClean="0">
                <a:solidFill>
                  <a:schemeClr val="tx1"/>
                </a:solidFill>
                <a:latin typeface="+mn-lt"/>
                <a:ea typeface="+mn-ea"/>
                <a:cs typeface="+mn-cs"/>
              </a:rPr>
              <a:t>hypervisor is loaded onto the “bare metal” of a server is usually a difficult concept</a:t>
            </a:r>
          </a:p>
          <a:p>
            <a:r>
              <a:rPr lang="en-US" sz="1200" kern="1200" baseline="0" dirty="0" smtClean="0">
                <a:solidFill>
                  <a:schemeClr val="tx1"/>
                </a:solidFill>
                <a:latin typeface="+mn-lt"/>
                <a:ea typeface="+mn-ea"/>
                <a:cs typeface="+mn-cs"/>
              </a:rPr>
              <a:t>for people to understand. They are more comfortable with a solution that works as a</a:t>
            </a:r>
          </a:p>
          <a:p>
            <a:r>
              <a:rPr lang="en-US" sz="1200" kern="1200" baseline="0" dirty="0" smtClean="0">
                <a:solidFill>
                  <a:schemeClr val="tx1"/>
                </a:solidFill>
                <a:latin typeface="+mn-lt"/>
                <a:ea typeface="+mn-ea"/>
                <a:cs typeface="+mn-cs"/>
              </a:rPr>
              <a:t>traditional application, program code that is loaded on top of a Microsoft Windows</a:t>
            </a:r>
          </a:p>
          <a:p>
            <a:r>
              <a:rPr lang="en-US" sz="1200" kern="1200" baseline="0" dirty="0" smtClean="0">
                <a:solidFill>
                  <a:schemeClr val="tx1"/>
                </a:solidFill>
                <a:latin typeface="+mn-lt"/>
                <a:ea typeface="+mn-ea"/>
                <a:cs typeface="+mn-cs"/>
              </a:rPr>
              <a:t>or UNIX/Linux operating system environment. This is exactly how a Type-2 hypervisor</a:t>
            </a:r>
          </a:p>
          <a:p>
            <a:r>
              <a:rPr lang="en-US" sz="1200" kern="1200" baseline="0" dirty="0" smtClean="0">
                <a:solidFill>
                  <a:schemeClr val="tx1"/>
                </a:solidFill>
                <a:latin typeface="+mn-lt"/>
                <a:ea typeface="+mn-ea"/>
                <a:cs typeface="+mn-cs"/>
              </a:rPr>
              <a:t>(Figure 14.3b) is deployed. Some examples of Type-2 hypervisors are VMware</a:t>
            </a:r>
          </a:p>
          <a:p>
            <a:r>
              <a:rPr lang="en-US" sz="1200" kern="1200" baseline="0" dirty="0" smtClean="0">
                <a:solidFill>
                  <a:schemeClr val="tx1"/>
                </a:solidFill>
                <a:latin typeface="+mn-lt"/>
                <a:ea typeface="+mn-ea"/>
                <a:cs typeface="+mn-cs"/>
              </a:rPr>
              <a:t>Workstation and Oracle VM Virtual Box.</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There are some important differences between the Type-1 and the Type-2</a:t>
            </a:r>
          </a:p>
          <a:p>
            <a:r>
              <a:rPr lang="en-US" sz="1200" kern="1200" baseline="0" dirty="0" smtClean="0">
                <a:solidFill>
                  <a:schemeClr val="tx1"/>
                </a:solidFill>
                <a:latin typeface="+mn-lt"/>
                <a:ea typeface="+mn-ea"/>
                <a:cs typeface="+mn-cs"/>
              </a:rPr>
              <a:t>hypervisors.</a:t>
            </a:r>
          </a:p>
          <a:p>
            <a:r>
              <a:rPr lang="en-US" sz="1200" kern="1200" baseline="0" dirty="0" smtClean="0">
                <a:solidFill>
                  <a:schemeClr val="tx1"/>
                </a:solidFill>
                <a:latin typeface="+mn-lt"/>
                <a:ea typeface="+mn-ea"/>
                <a:cs typeface="+mn-cs"/>
              </a:rPr>
              <a:t>A Type-1 hypervisor is deployed on a physical host and can directly</a:t>
            </a:r>
          </a:p>
          <a:p>
            <a:r>
              <a:rPr lang="en-US" sz="1200" kern="1200" baseline="0" dirty="0" smtClean="0">
                <a:solidFill>
                  <a:schemeClr val="tx1"/>
                </a:solidFill>
                <a:latin typeface="+mn-lt"/>
                <a:ea typeface="+mn-ea"/>
                <a:cs typeface="+mn-cs"/>
              </a:rPr>
              <a:t>control the physical resources of that host, whereas a Type-2 hypervisor has an operating</a:t>
            </a:r>
          </a:p>
          <a:p>
            <a:r>
              <a:rPr lang="en-US" sz="1200" kern="1200" baseline="0" dirty="0" smtClean="0">
                <a:solidFill>
                  <a:schemeClr val="tx1"/>
                </a:solidFill>
                <a:latin typeface="+mn-lt"/>
                <a:ea typeface="+mn-ea"/>
                <a:cs typeface="+mn-cs"/>
              </a:rPr>
              <a:t>system between itself and those resources and relies on the operating system</a:t>
            </a:r>
          </a:p>
          <a:p>
            <a:r>
              <a:rPr lang="en-US" sz="1200" kern="1200" baseline="0" dirty="0" smtClean="0">
                <a:solidFill>
                  <a:schemeClr val="tx1"/>
                </a:solidFill>
                <a:latin typeface="+mn-lt"/>
                <a:ea typeface="+mn-ea"/>
                <a:cs typeface="+mn-cs"/>
              </a:rPr>
              <a:t>to handle all of the hardware interactions on the hypervisor’s behalf. Because of</a:t>
            </a:r>
          </a:p>
          <a:p>
            <a:r>
              <a:rPr lang="en-US" sz="1200" kern="1200" baseline="0" dirty="0" smtClean="0">
                <a:solidFill>
                  <a:schemeClr val="tx1"/>
                </a:solidFill>
                <a:latin typeface="+mn-lt"/>
                <a:ea typeface="+mn-ea"/>
                <a:cs typeface="+mn-cs"/>
              </a:rPr>
              <a:t>that extra layer, a Type-1 hypervisor has much better performance characteristics</a:t>
            </a:r>
          </a:p>
          <a:p>
            <a:r>
              <a:rPr lang="en-US" sz="1200" kern="1200" baseline="0" dirty="0" smtClean="0">
                <a:solidFill>
                  <a:schemeClr val="tx1"/>
                </a:solidFill>
                <a:latin typeface="+mn-lt"/>
                <a:ea typeface="+mn-ea"/>
                <a:cs typeface="+mn-cs"/>
              </a:rPr>
              <a:t>than the Type-2 hypervisor. Because a Type-1 hypervisor doesn’t compete for resources</a:t>
            </a:r>
          </a:p>
          <a:p>
            <a:r>
              <a:rPr lang="en-US" sz="1200" kern="1200" baseline="0" dirty="0" smtClean="0">
                <a:solidFill>
                  <a:schemeClr val="tx1"/>
                </a:solidFill>
                <a:latin typeface="+mn-lt"/>
                <a:ea typeface="+mn-ea"/>
                <a:cs typeface="+mn-cs"/>
              </a:rPr>
              <a:t>with an operating system, there are more resources available on the host,</a:t>
            </a:r>
          </a:p>
          <a:p>
            <a:r>
              <a:rPr lang="en-US" sz="1200" kern="1200" baseline="0" dirty="0" smtClean="0">
                <a:solidFill>
                  <a:schemeClr val="tx1"/>
                </a:solidFill>
                <a:latin typeface="+mn-lt"/>
                <a:ea typeface="+mn-ea"/>
                <a:cs typeface="+mn-cs"/>
              </a:rPr>
              <a:t> and by extension, more virtual machines can be hosted on a virtualization server</a:t>
            </a:r>
          </a:p>
          <a:p>
            <a:r>
              <a:rPr lang="en-US" sz="1200" kern="1200" baseline="0" dirty="0" smtClean="0">
                <a:solidFill>
                  <a:schemeClr val="tx1"/>
                </a:solidFill>
                <a:latin typeface="+mn-lt"/>
                <a:ea typeface="+mn-ea"/>
                <a:cs typeface="+mn-cs"/>
              </a:rPr>
              <a:t>using a Type-1 hypervisor. Type-1 hypervisors are also considered to be more secure</a:t>
            </a:r>
          </a:p>
          <a:p>
            <a:r>
              <a:rPr lang="en-US" sz="1200" kern="1200" baseline="0" dirty="0" smtClean="0">
                <a:solidFill>
                  <a:schemeClr val="tx1"/>
                </a:solidFill>
                <a:latin typeface="+mn-lt"/>
                <a:ea typeface="+mn-ea"/>
                <a:cs typeface="+mn-cs"/>
              </a:rPr>
              <a:t>than the Type-2 hypervisors. Virtual machines on a Type-1 hypervisor make resource</a:t>
            </a:r>
          </a:p>
          <a:p>
            <a:r>
              <a:rPr lang="en-US" sz="1200" kern="1200" baseline="0" dirty="0" smtClean="0">
                <a:solidFill>
                  <a:schemeClr val="tx1"/>
                </a:solidFill>
                <a:latin typeface="+mn-lt"/>
                <a:ea typeface="+mn-ea"/>
                <a:cs typeface="+mn-cs"/>
              </a:rPr>
              <a:t>requests</a:t>
            </a:r>
          </a:p>
          <a:p>
            <a:r>
              <a:rPr lang="en-US" sz="1200" kern="1200" baseline="0" dirty="0" smtClean="0">
                <a:solidFill>
                  <a:schemeClr val="tx1"/>
                </a:solidFill>
                <a:latin typeface="+mn-lt"/>
                <a:ea typeface="+mn-ea"/>
                <a:cs typeface="+mn-cs"/>
              </a:rPr>
              <a:t>that are handled external to that guest, and they cannot affect other </a:t>
            </a:r>
            <a:r>
              <a:rPr lang="en-US" sz="1200" kern="1200" baseline="0" dirty="0" err="1" smtClean="0">
                <a:solidFill>
                  <a:schemeClr val="tx1"/>
                </a:solidFill>
                <a:latin typeface="+mn-lt"/>
                <a:ea typeface="+mn-ea"/>
                <a:cs typeface="+mn-cs"/>
              </a:rPr>
              <a:t>VMs</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or the hypervisor they are supported by. This is not necessarily true for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on a</a:t>
            </a:r>
          </a:p>
          <a:p>
            <a:r>
              <a:rPr lang="en-US" sz="1200" kern="1200" baseline="0" dirty="0" smtClean="0">
                <a:solidFill>
                  <a:schemeClr val="tx1"/>
                </a:solidFill>
                <a:latin typeface="+mn-lt"/>
                <a:ea typeface="+mn-ea"/>
                <a:cs typeface="+mn-cs"/>
              </a:rPr>
              <a:t>Type-2 hypervisor and a malicious guest could potentially affect more than itself. A</a:t>
            </a:r>
          </a:p>
          <a:p>
            <a:r>
              <a:rPr lang="en-US" sz="1200" kern="1200" baseline="0" dirty="0" smtClean="0">
                <a:solidFill>
                  <a:schemeClr val="tx1"/>
                </a:solidFill>
                <a:latin typeface="+mn-lt"/>
                <a:ea typeface="+mn-ea"/>
                <a:cs typeface="+mn-cs"/>
              </a:rPr>
              <a:t>Type-1 hypervisor implementation would not require the cost of a host operating</a:t>
            </a:r>
          </a:p>
          <a:p>
            <a:r>
              <a:rPr lang="en-US" sz="1200" kern="1200" baseline="0" dirty="0" smtClean="0">
                <a:solidFill>
                  <a:schemeClr val="tx1"/>
                </a:solidFill>
                <a:latin typeface="+mn-lt"/>
                <a:ea typeface="+mn-ea"/>
                <a:cs typeface="+mn-cs"/>
              </a:rPr>
              <a:t>system, though a true cost comparison would be a more complicated discussion.</a:t>
            </a:r>
          </a:p>
          <a:p>
            <a:r>
              <a:rPr lang="en-US" sz="1200" kern="1200" baseline="0" dirty="0" smtClean="0">
                <a:solidFill>
                  <a:schemeClr val="tx1"/>
                </a:solidFill>
                <a:latin typeface="+mn-lt"/>
                <a:ea typeface="+mn-ea"/>
                <a:cs typeface="+mn-cs"/>
              </a:rPr>
              <a:t>Type-2 hypervisors allow a user to take advantage of virtualization without needing</a:t>
            </a:r>
          </a:p>
          <a:p>
            <a:r>
              <a:rPr lang="en-US" sz="1200" kern="1200" baseline="0" dirty="0" smtClean="0">
                <a:solidFill>
                  <a:schemeClr val="tx1"/>
                </a:solidFill>
                <a:latin typeface="+mn-lt"/>
                <a:ea typeface="+mn-ea"/>
                <a:cs typeface="+mn-cs"/>
              </a:rPr>
              <a:t>to dedicate a server to only that function. Developers who need to run multiple</a:t>
            </a:r>
          </a:p>
          <a:p>
            <a:r>
              <a:rPr lang="en-US" sz="1200" kern="1200" baseline="0" dirty="0" smtClean="0">
                <a:solidFill>
                  <a:schemeClr val="tx1"/>
                </a:solidFill>
                <a:latin typeface="+mn-lt"/>
                <a:ea typeface="+mn-ea"/>
                <a:cs typeface="+mn-cs"/>
              </a:rPr>
              <a:t>environments as part of their process, in addition to taking advantage of the personal</a:t>
            </a:r>
          </a:p>
          <a:p>
            <a:r>
              <a:rPr lang="en-US" sz="1200" kern="1200" baseline="0" dirty="0" smtClean="0">
                <a:solidFill>
                  <a:schemeClr val="tx1"/>
                </a:solidFill>
                <a:latin typeface="+mn-lt"/>
                <a:ea typeface="+mn-ea"/>
                <a:cs typeface="+mn-cs"/>
              </a:rPr>
              <a:t>productive workspace that a PC operating system provides, can do both with a</a:t>
            </a:r>
          </a:p>
          <a:p>
            <a:r>
              <a:rPr lang="en-US" sz="1200" kern="1200" baseline="0" dirty="0" smtClean="0">
                <a:solidFill>
                  <a:schemeClr val="tx1"/>
                </a:solidFill>
                <a:latin typeface="+mn-lt"/>
                <a:ea typeface="+mn-ea"/>
                <a:cs typeface="+mn-cs"/>
              </a:rPr>
              <a:t>Type-2 hypervisor installed as an application on their LINUX or Windows desktop.</a:t>
            </a:r>
          </a:p>
          <a:p>
            <a:r>
              <a:rPr lang="en-US" sz="1200" kern="1200" baseline="0" dirty="0" smtClean="0">
                <a:solidFill>
                  <a:schemeClr val="tx1"/>
                </a:solidFill>
                <a:latin typeface="+mn-lt"/>
                <a:ea typeface="+mn-ea"/>
                <a:cs typeface="+mn-cs"/>
              </a:rPr>
              <a:t>The virtual machines that are created and used can be migrated or copied from one</a:t>
            </a:r>
          </a:p>
          <a:p>
            <a:r>
              <a:rPr lang="en-US" sz="1200" kern="1200" baseline="0" dirty="0" smtClean="0">
                <a:solidFill>
                  <a:schemeClr val="tx1"/>
                </a:solidFill>
                <a:latin typeface="+mn-lt"/>
                <a:ea typeface="+mn-ea"/>
                <a:cs typeface="+mn-cs"/>
              </a:rPr>
              <a:t>hypervisor environment to another, reducing deployment time and increasing the</a:t>
            </a:r>
          </a:p>
          <a:p>
            <a:r>
              <a:rPr lang="en-US" sz="1200" kern="1200" baseline="0" dirty="0" smtClean="0">
                <a:solidFill>
                  <a:schemeClr val="tx1"/>
                </a:solidFill>
                <a:latin typeface="+mn-lt"/>
                <a:ea typeface="+mn-ea"/>
                <a:cs typeface="+mn-cs"/>
              </a:rPr>
              <a:t>accuracy of what is deployed, reducing the time to market of a project.</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44</a:t>
            </a:fld>
            <a:endParaRPr lang="en-US" dirty="0"/>
          </a:p>
        </p:txBody>
      </p:sp>
    </p:spTree>
    <p:extLst>
      <p:ext uri="{BB962C8B-B14F-4D97-AF65-F5344CB8AC3E}">
        <p14:creationId xmlns:p14="http://schemas.microsoft.com/office/powerpoint/2010/main" val="712850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pPr/>
              <a:t>2</a:t>
            </a:fld>
            <a:endParaRPr lang="en-US"/>
          </a:p>
        </p:txBody>
      </p:sp>
    </p:spTree>
    <p:extLst>
      <p:ext uri="{BB962C8B-B14F-4D97-AF65-F5344CB8AC3E}">
        <p14:creationId xmlns:p14="http://schemas.microsoft.com/office/powerpoint/2010/main" val="8928986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baseline="0" dirty="0" smtClean="0">
                <a:solidFill>
                  <a:schemeClr val="tx1"/>
                </a:solidFill>
                <a:latin typeface="+mn-lt"/>
                <a:ea typeface="+mn-ea"/>
                <a:cs typeface="+mn-cs"/>
              </a:rPr>
              <a:t> Ever faster processors allow the hypervisor to perform its I/O management</a:t>
            </a:r>
          </a:p>
          <a:p>
            <a:r>
              <a:rPr lang="en-US" sz="1200" kern="1200" baseline="0" dirty="0" smtClean="0">
                <a:solidFill>
                  <a:schemeClr val="tx1"/>
                </a:solidFill>
                <a:latin typeface="+mn-lt"/>
                <a:ea typeface="+mn-ea"/>
                <a:cs typeface="+mn-cs"/>
              </a:rPr>
              <a:t>functions quicker, but also speeds the rate that the guest processor processing is</a:t>
            </a:r>
          </a:p>
          <a:p>
            <a:r>
              <a:rPr lang="en-US" sz="1200" kern="1200" baseline="0" dirty="0" smtClean="0">
                <a:solidFill>
                  <a:schemeClr val="tx1"/>
                </a:solidFill>
                <a:latin typeface="+mn-lt"/>
                <a:ea typeface="+mn-ea"/>
                <a:cs typeface="+mn-cs"/>
              </a:rPr>
              <a:t>done. Explicit hardware changes for virtualization support also improve performance.</a:t>
            </a:r>
          </a:p>
          <a:p>
            <a:r>
              <a:rPr lang="en-US" sz="1200" kern="1200" baseline="0" dirty="0" smtClean="0">
                <a:solidFill>
                  <a:schemeClr val="tx1"/>
                </a:solidFill>
                <a:latin typeface="+mn-lt"/>
                <a:ea typeface="+mn-ea"/>
                <a:cs typeface="+mn-cs"/>
              </a:rPr>
              <a:t>Intel offers I/O Acceleration Technology (I/OAT), a physical subsystem that</a:t>
            </a:r>
          </a:p>
          <a:p>
            <a:r>
              <a:rPr lang="en-US" sz="1200" kern="1200" baseline="0" dirty="0" smtClean="0">
                <a:solidFill>
                  <a:schemeClr val="tx1"/>
                </a:solidFill>
                <a:latin typeface="+mn-lt"/>
                <a:ea typeface="+mn-ea"/>
                <a:cs typeface="+mn-cs"/>
              </a:rPr>
              <a:t>moves memory copies via direct memory access (DMA) from the main processor</a:t>
            </a:r>
          </a:p>
          <a:p>
            <a:r>
              <a:rPr lang="en-US" sz="1200" kern="1200" baseline="0" dirty="0" smtClean="0">
                <a:solidFill>
                  <a:schemeClr val="tx1"/>
                </a:solidFill>
                <a:latin typeface="+mn-lt"/>
                <a:ea typeface="+mn-ea"/>
                <a:cs typeface="+mn-cs"/>
              </a:rPr>
              <a:t>to this specialized portion of the motherboard. Though designed for improving network</a:t>
            </a:r>
          </a:p>
          <a:p>
            <a:r>
              <a:rPr lang="en-US" sz="1200" kern="1200" baseline="0" dirty="0" smtClean="0">
                <a:solidFill>
                  <a:schemeClr val="tx1"/>
                </a:solidFill>
                <a:latin typeface="+mn-lt"/>
                <a:ea typeface="+mn-ea"/>
                <a:cs typeface="+mn-cs"/>
              </a:rPr>
              <a:t>performance, remote DMA also improves live migration speeds. Offloading</a:t>
            </a:r>
          </a:p>
          <a:p>
            <a:r>
              <a:rPr lang="en-US" sz="1200" kern="1200" baseline="0" dirty="0" smtClean="0">
                <a:solidFill>
                  <a:schemeClr val="tx1"/>
                </a:solidFill>
                <a:latin typeface="+mn-lt"/>
                <a:ea typeface="+mn-ea"/>
                <a:cs typeface="+mn-cs"/>
              </a:rPr>
              <a:t>work from the processor to intelligent devices is another path to improved performance.</a:t>
            </a:r>
          </a:p>
          <a:p>
            <a:r>
              <a:rPr lang="en-US" sz="1200" kern="1200" baseline="0" dirty="0" smtClean="0">
                <a:solidFill>
                  <a:schemeClr val="tx1"/>
                </a:solidFill>
                <a:latin typeface="+mn-lt"/>
                <a:ea typeface="+mn-ea"/>
                <a:cs typeface="+mn-cs"/>
              </a:rPr>
              <a:t>Intelligent network interface cards support a number of technologies in this</a:t>
            </a:r>
          </a:p>
          <a:p>
            <a:r>
              <a:rPr lang="en-US" sz="1200" kern="1200" baseline="0" dirty="0" smtClean="0">
                <a:solidFill>
                  <a:schemeClr val="tx1"/>
                </a:solidFill>
                <a:latin typeface="+mn-lt"/>
                <a:ea typeface="+mn-ea"/>
                <a:cs typeface="+mn-cs"/>
              </a:rPr>
              <a:t>space. TCP Offload Engine (TOE) removes the TCP/IP processing from the server</a:t>
            </a:r>
          </a:p>
          <a:p>
            <a:r>
              <a:rPr lang="en-US" sz="1200" kern="1200" baseline="0" dirty="0" smtClean="0">
                <a:solidFill>
                  <a:schemeClr val="tx1"/>
                </a:solidFill>
                <a:latin typeface="+mn-lt"/>
                <a:ea typeface="+mn-ea"/>
                <a:cs typeface="+mn-cs"/>
              </a:rPr>
              <a:t>processor entirely to the NIC. Other variations on this theme are Large Receive</a:t>
            </a:r>
          </a:p>
          <a:p>
            <a:r>
              <a:rPr lang="en-US" sz="1200" kern="1200" baseline="0" dirty="0" smtClean="0">
                <a:solidFill>
                  <a:schemeClr val="tx1"/>
                </a:solidFill>
                <a:latin typeface="+mn-lt"/>
                <a:ea typeface="+mn-ea"/>
                <a:cs typeface="+mn-cs"/>
              </a:rPr>
              <a:t>Offload (LRO), which aggregates incoming packets into bundles for more efficient</a:t>
            </a:r>
          </a:p>
          <a:p>
            <a:r>
              <a:rPr lang="en-US" sz="1200" kern="1200" baseline="0" dirty="0" smtClean="0">
                <a:solidFill>
                  <a:schemeClr val="tx1"/>
                </a:solidFill>
                <a:latin typeface="+mn-lt"/>
                <a:ea typeface="+mn-ea"/>
                <a:cs typeface="+mn-cs"/>
              </a:rPr>
              <a:t>processing, and its inverse Large Segment Offload (LSO), which allows the hypervisor</a:t>
            </a:r>
          </a:p>
          <a:p>
            <a:r>
              <a:rPr lang="en-US" sz="1200" kern="1200" baseline="0" dirty="0" smtClean="0">
                <a:solidFill>
                  <a:schemeClr val="tx1"/>
                </a:solidFill>
                <a:latin typeface="+mn-lt"/>
                <a:ea typeface="+mn-ea"/>
                <a:cs typeface="+mn-cs"/>
              </a:rPr>
              <a:t>to aggregate multiple outgoing TCP/IP packets and has the NIC hardware segment</a:t>
            </a:r>
          </a:p>
          <a:p>
            <a:r>
              <a:rPr lang="en-US" sz="1200" kern="1200" baseline="0" dirty="0" smtClean="0">
                <a:solidFill>
                  <a:schemeClr val="tx1"/>
                </a:solidFill>
                <a:latin typeface="+mn-lt"/>
                <a:ea typeface="+mn-ea"/>
                <a:cs typeface="+mn-cs"/>
              </a:rPr>
              <a:t>them into separate packets.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In addition to the model described earlier, some applications or users will demand</a:t>
            </a:r>
          </a:p>
          <a:p>
            <a:r>
              <a:rPr lang="en-US" sz="1200" kern="1200" baseline="0" dirty="0" smtClean="0">
                <a:solidFill>
                  <a:schemeClr val="tx1"/>
                </a:solidFill>
                <a:latin typeface="+mn-lt"/>
                <a:ea typeface="+mn-ea"/>
                <a:cs typeface="+mn-cs"/>
              </a:rPr>
              <a:t>a dedicated path. In this case, there are options to bypass the hypervisor’s I/O</a:t>
            </a:r>
          </a:p>
          <a:p>
            <a:r>
              <a:rPr lang="en-US" sz="1200" kern="1200" baseline="0" dirty="0" smtClean="0">
                <a:solidFill>
                  <a:schemeClr val="tx1"/>
                </a:solidFill>
                <a:latin typeface="+mn-lt"/>
                <a:ea typeface="+mn-ea"/>
                <a:cs typeface="+mn-cs"/>
              </a:rPr>
              <a:t>stack and oversight and directly connect from the virtual machine’s device driver</a:t>
            </a:r>
          </a:p>
          <a:p>
            <a:r>
              <a:rPr lang="en-US" sz="1200" kern="1200" baseline="0" dirty="0" smtClean="0">
                <a:solidFill>
                  <a:schemeClr val="tx1"/>
                </a:solidFill>
                <a:latin typeface="+mn-lt"/>
                <a:ea typeface="+mn-ea"/>
                <a:cs typeface="+mn-cs"/>
              </a:rPr>
              <a:t>to physical device on the virtualization host. This provides the virtue of having a</a:t>
            </a:r>
          </a:p>
          <a:p>
            <a:r>
              <a:rPr lang="en-US" sz="1200" kern="1200" baseline="0" dirty="0" smtClean="0">
                <a:solidFill>
                  <a:schemeClr val="tx1"/>
                </a:solidFill>
                <a:latin typeface="+mn-lt"/>
                <a:ea typeface="+mn-ea"/>
                <a:cs typeface="+mn-cs"/>
              </a:rPr>
              <a:t> dedicated resource without any overhead delivering the greatest throughput possible.</a:t>
            </a:r>
          </a:p>
          <a:p>
            <a:r>
              <a:rPr lang="en-US" sz="1200" kern="1200" baseline="0" dirty="0" smtClean="0">
                <a:solidFill>
                  <a:schemeClr val="tx1"/>
                </a:solidFill>
                <a:latin typeface="+mn-lt"/>
                <a:ea typeface="+mn-ea"/>
                <a:cs typeface="+mn-cs"/>
              </a:rPr>
              <a:t>In addition to better throughput, since the hypervisor is minimally involved,</a:t>
            </a:r>
          </a:p>
          <a:p>
            <a:r>
              <a:rPr lang="en-US" sz="1200" kern="1200" baseline="0" dirty="0" smtClean="0">
                <a:solidFill>
                  <a:schemeClr val="tx1"/>
                </a:solidFill>
                <a:latin typeface="+mn-lt"/>
                <a:ea typeface="+mn-ea"/>
                <a:cs typeface="+mn-cs"/>
              </a:rPr>
              <a:t>there is less impact on the host server’s processor. The disadvantage to a directly</a:t>
            </a:r>
          </a:p>
          <a:p>
            <a:r>
              <a:rPr lang="en-US" sz="1200" kern="1200" baseline="0" dirty="0" smtClean="0">
                <a:solidFill>
                  <a:schemeClr val="tx1"/>
                </a:solidFill>
                <a:latin typeface="+mn-lt"/>
                <a:ea typeface="+mn-ea"/>
                <a:cs typeface="+mn-cs"/>
              </a:rPr>
              <a:t>connected I/O device is that the virtual machine is tied to the physical server it is</a:t>
            </a:r>
          </a:p>
          <a:p>
            <a:r>
              <a:rPr lang="en-US" sz="1200" kern="1200" baseline="0" dirty="0" smtClean="0">
                <a:solidFill>
                  <a:schemeClr val="tx1"/>
                </a:solidFill>
                <a:latin typeface="+mn-lt"/>
                <a:ea typeface="+mn-ea"/>
                <a:cs typeface="+mn-cs"/>
              </a:rPr>
              <a:t>running on. Without the device abstraction, live migration is not easily possible,</a:t>
            </a:r>
          </a:p>
          <a:p>
            <a:r>
              <a:rPr lang="en-US" sz="1200" kern="1200" baseline="0" dirty="0" smtClean="0">
                <a:solidFill>
                  <a:schemeClr val="tx1"/>
                </a:solidFill>
                <a:latin typeface="+mn-lt"/>
                <a:ea typeface="+mn-ea"/>
                <a:cs typeface="+mn-cs"/>
              </a:rPr>
              <a:t>which can potentially reduce availability. Features that are provided by the hypervisor,</a:t>
            </a:r>
          </a:p>
          <a:p>
            <a:r>
              <a:rPr lang="en-US" sz="1200" kern="1200" baseline="0" dirty="0" smtClean="0">
                <a:solidFill>
                  <a:schemeClr val="tx1"/>
                </a:solidFill>
                <a:latin typeface="+mn-lt"/>
                <a:ea typeface="+mn-ea"/>
                <a:cs typeface="+mn-cs"/>
              </a:rPr>
              <a:t>like memory </a:t>
            </a:r>
            <a:r>
              <a:rPr lang="en-US" sz="1200" kern="1200" baseline="0" dirty="0" err="1" smtClean="0">
                <a:solidFill>
                  <a:schemeClr val="tx1"/>
                </a:solidFill>
                <a:latin typeface="+mn-lt"/>
                <a:ea typeface="+mn-ea"/>
                <a:cs typeface="+mn-cs"/>
              </a:rPr>
              <a:t>overcommit</a:t>
            </a:r>
            <a:r>
              <a:rPr lang="en-US" sz="1200" kern="1200" baseline="0" dirty="0" smtClean="0">
                <a:solidFill>
                  <a:schemeClr val="tx1"/>
                </a:solidFill>
                <a:latin typeface="+mn-lt"/>
                <a:ea typeface="+mn-ea"/>
                <a:cs typeface="+mn-cs"/>
              </a:rPr>
              <a:t> or I/O control, are not available, which could waste</a:t>
            </a:r>
          </a:p>
          <a:p>
            <a:r>
              <a:rPr lang="en-US" sz="1200" kern="1200" baseline="0" dirty="0" smtClean="0">
                <a:solidFill>
                  <a:schemeClr val="tx1"/>
                </a:solidFill>
                <a:latin typeface="+mn-lt"/>
                <a:ea typeface="+mn-ea"/>
                <a:cs typeface="+mn-cs"/>
              </a:rPr>
              <a:t>underutilized resources and mitigate the need for virtualization. Though a dedicated</a:t>
            </a:r>
          </a:p>
          <a:p>
            <a:r>
              <a:rPr lang="en-US" sz="1200" kern="1200" baseline="0" dirty="0" smtClean="0">
                <a:solidFill>
                  <a:schemeClr val="tx1"/>
                </a:solidFill>
                <a:latin typeface="+mn-lt"/>
                <a:ea typeface="+mn-ea"/>
                <a:cs typeface="+mn-cs"/>
              </a:rPr>
              <a:t>device model provides better performance, today it is rarely used, as datacenters opt</a:t>
            </a:r>
          </a:p>
          <a:p>
            <a:r>
              <a:rPr lang="en-US" sz="1200" kern="1200" baseline="0" dirty="0" smtClean="0">
                <a:solidFill>
                  <a:schemeClr val="tx1"/>
                </a:solidFill>
                <a:latin typeface="+mn-lt"/>
                <a:ea typeface="+mn-ea"/>
                <a:cs typeface="+mn-cs"/>
              </a:rPr>
              <a:t>for the flexibility that virtualized I/O provides.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47</a:t>
            </a:fld>
            <a:endParaRPr lang="en-US" dirty="0"/>
          </a:p>
        </p:txBody>
      </p:sp>
    </p:spTree>
    <p:extLst>
      <p:ext uri="{BB962C8B-B14F-4D97-AF65-F5344CB8AC3E}">
        <p14:creationId xmlns:p14="http://schemas.microsoft.com/office/powerpoint/2010/main" val="31831550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sz="1200" kern="1200" baseline="0" dirty="0" smtClean="0">
                <a:solidFill>
                  <a:schemeClr val="tx1"/>
                </a:solidFill>
                <a:latin typeface="+mn-lt"/>
                <a:ea typeface="+mn-ea"/>
                <a:cs typeface="+mn-cs"/>
              </a:rPr>
              <a:t>As virtualization became more prevalent in corporations, both hardware and</a:t>
            </a:r>
          </a:p>
          <a:p>
            <a:r>
              <a:rPr lang="en-US" sz="1200" kern="1200" baseline="0" dirty="0" smtClean="0">
                <a:solidFill>
                  <a:schemeClr val="tx1"/>
                </a:solidFill>
                <a:latin typeface="+mn-lt"/>
                <a:ea typeface="+mn-ea"/>
                <a:cs typeface="+mn-cs"/>
              </a:rPr>
              <a:t>software vendors looked for ways to provide even more efficiencies. Unsurprisingly,</a:t>
            </a:r>
          </a:p>
          <a:p>
            <a:r>
              <a:rPr lang="en-US" sz="1200" kern="1200" baseline="0" dirty="0" smtClean="0">
                <a:solidFill>
                  <a:schemeClr val="tx1"/>
                </a:solidFill>
                <a:latin typeface="+mn-lt"/>
                <a:ea typeface="+mn-ea"/>
                <a:cs typeface="+mn-cs"/>
              </a:rPr>
              <a:t>these paths led to both software-assisted virtualization and hardware-assisted virtualization.</a:t>
            </a:r>
          </a:p>
          <a:p>
            <a:r>
              <a:rPr lang="en-US" sz="1200" kern="1200" baseline="0" dirty="0" err="1" smtClean="0">
                <a:solidFill>
                  <a:schemeClr val="tx1"/>
                </a:solidFill>
                <a:latin typeface="+mn-lt"/>
                <a:ea typeface="+mn-ea"/>
                <a:cs typeface="+mn-cs"/>
              </a:rPr>
              <a:t>Paravirtualization</a:t>
            </a:r>
            <a:r>
              <a:rPr lang="en-US" sz="1200" kern="1200" baseline="0" dirty="0" smtClean="0">
                <a:solidFill>
                  <a:schemeClr val="tx1"/>
                </a:solidFill>
                <a:latin typeface="+mn-lt"/>
                <a:ea typeface="+mn-ea"/>
                <a:cs typeface="+mn-cs"/>
              </a:rPr>
              <a:t>  is a software-assisted virtualization technique that uses</a:t>
            </a:r>
          </a:p>
          <a:p>
            <a:r>
              <a:rPr lang="en-US" sz="1200" kern="1200" baseline="0" dirty="0" smtClean="0">
                <a:solidFill>
                  <a:schemeClr val="tx1"/>
                </a:solidFill>
                <a:latin typeface="+mn-lt"/>
                <a:ea typeface="+mn-ea"/>
                <a:cs typeface="+mn-cs"/>
              </a:rPr>
              <a:t>specialized APIs to link virtual machines with the hypervisor to optimize their performance.</a:t>
            </a:r>
          </a:p>
          <a:p>
            <a:r>
              <a:rPr lang="en-US" sz="1200" kern="1200" baseline="0" dirty="0" smtClean="0">
                <a:solidFill>
                  <a:schemeClr val="tx1"/>
                </a:solidFill>
                <a:latin typeface="+mn-lt"/>
                <a:ea typeface="+mn-ea"/>
                <a:cs typeface="+mn-cs"/>
              </a:rPr>
              <a:t>The operating system in the virtual machine, Linux or Microsoft Windows,</a:t>
            </a:r>
          </a:p>
          <a:p>
            <a:r>
              <a:rPr lang="en-US" sz="1200" kern="1200" baseline="0" dirty="0" smtClean="0">
                <a:solidFill>
                  <a:schemeClr val="tx1"/>
                </a:solidFill>
                <a:latin typeface="+mn-lt"/>
                <a:ea typeface="+mn-ea"/>
                <a:cs typeface="+mn-cs"/>
              </a:rPr>
              <a:t>has specialized </a:t>
            </a:r>
            <a:r>
              <a:rPr lang="en-US" sz="1200" kern="1200" baseline="0" dirty="0" err="1" smtClean="0">
                <a:solidFill>
                  <a:schemeClr val="tx1"/>
                </a:solidFill>
                <a:latin typeface="+mn-lt"/>
                <a:ea typeface="+mn-ea"/>
                <a:cs typeface="+mn-cs"/>
              </a:rPr>
              <a:t>paravirtualization</a:t>
            </a:r>
            <a:r>
              <a:rPr lang="en-US" sz="1200" kern="1200" baseline="0" dirty="0" smtClean="0">
                <a:solidFill>
                  <a:schemeClr val="tx1"/>
                </a:solidFill>
                <a:latin typeface="+mn-lt"/>
                <a:ea typeface="+mn-ea"/>
                <a:cs typeface="+mn-cs"/>
              </a:rPr>
              <a:t> support as part of the kernel, as well as specific</a:t>
            </a:r>
          </a:p>
          <a:p>
            <a:r>
              <a:rPr lang="en-US" sz="1200" kern="1200" baseline="0" dirty="0" err="1" smtClean="0">
                <a:solidFill>
                  <a:schemeClr val="tx1"/>
                </a:solidFill>
                <a:latin typeface="+mn-lt"/>
                <a:ea typeface="+mn-ea"/>
                <a:cs typeface="+mn-cs"/>
              </a:rPr>
              <a:t>paravirtualization</a:t>
            </a:r>
            <a:r>
              <a:rPr lang="en-US" sz="1200" kern="1200" baseline="0" dirty="0" smtClean="0">
                <a:solidFill>
                  <a:schemeClr val="tx1"/>
                </a:solidFill>
                <a:latin typeface="+mn-lt"/>
                <a:ea typeface="+mn-ea"/>
                <a:cs typeface="+mn-cs"/>
              </a:rPr>
              <a:t> drivers that allow the OS and hypervisor to work together more</a:t>
            </a:r>
          </a:p>
          <a:p>
            <a:r>
              <a:rPr lang="en-US" sz="1200" kern="1200" baseline="0" dirty="0" smtClean="0">
                <a:solidFill>
                  <a:schemeClr val="tx1"/>
                </a:solidFill>
                <a:latin typeface="+mn-lt"/>
                <a:ea typeface="+mn-ea"/>
                <a:cs typeface="+mn-cs"/>
              </a:rPr>
              <a:t>efficiently with the overhead of the hypervisor translations. This software-assisted</a:t>
            </a:r>
          </a:p>
          <a:p>
            <a:r>
              <a:rPr lang="en-US" sz="1200" kern="1200" baseline="0" dirty="0" smtClean="0">
                <a:solidFill>
                  <a:schemeClr val="tx1"/>
                </a:solidFill>
                <a:latin typeface="+mn-lt"/>
                <a:ea typeface="+mn-ea"/>
                <a:cs typeface="+mn-cs"/>
              </a:rPr>
              <a:t>virtualization offers optimized virtualization support on servers with or without processors</a:t>
            </a:r>
          </a:p>
          <a:p>
            <a:r>
              <a:rPr lang="en-US" sz="1200" kern="1200" baseline="0" dirty="0" smtClean="0">
                <a:solidFill>
                  <a:schemeClr val="tx1"/>
                </a:solidFill>
                <a:latin typeface="+mn-lt"/>
                <a:ea typeface="+mn-ea"/>
                <a:cs typeface="+mn-cs"/>
              </a:rPr>
              <a:t>that provide virtualization extensions. </a:t>
            </a:r>
            <a:r>
              <a:rPr lang="en-US" sz="1200" kern="1200" baseline="0" dirty="0" err="1" smtClean="0">
                <a:solidFill>
                  <a:schemeClr val="tx1"/>
                </a:solidFill>
                <a:latin typeface="+mn-lt"/>
                <a:ea typeface="+mn-ea"/>
                <a:cs typeface="+mn-cs"/>
              </a:rPr>
              <a:t>Paravirtualization</a:t>
            </a:r>
            <a:r>
              <a:rPr lang="en-US" sz="1200" kern="1200" baseline="0" dirty="0" smtClean="0">
                <a:solidFill>
                  <a:schemeClr val="tx1"/>
                </a:solidFill>
                <a:latin typeface="+mn-lt"/>
                <a:ea typeface="+mn-ea"/>
                <a:cs typeface="+mn-cs"/>
              </a:rPr>
              <a:t> support has been</a:t>
            </a:r>
          </a:p>
          <a:p>
            <a:r>
              <a:rPr lang="en-US" sz="1200" kern="1200" baseline="0" dirty="0" smtClean="0">
                <a:solidFill>
                  <a:schemeClr val="tx1"/>
                </a:solidFill>
                <a:latin typeface="+mn-lt"/>
                <a:ea typeface="+mn-ea"/>
                <a:cs typeface="+mn-cs"/>
              </a:rPr>
              <a:t>offered as part of many of the general Linux distributions since 2008.</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Similarly, processor manufacturers AMD and Intel added functionality to</a:t>
            </a:r>
          </a:p>
          <a:p>
            <a:r>
              <a:rPr lang="en-US" sz="1200" kern="1200" baseline="0" dirty="0" smtClean="0">
                <a:solidFill>
                  <a:schemeClr val="tx1"/>
                </a:solidFill>
                <a:latin typeface="+mn-lt"/>
                <a:ea typeface="+mn-ea"/>
                <a:cs typeface="+mn-cs"/>
              </a:rPr>
              <a:t>their processors to enhance performance with hypervisors. AMD-V and Intel’s VT-</a:t>
            </a:r>
            <a:r>
              <a:rPr lang="en-US" sz="1200" kern="1200" baseline="0" dirty="0" err="1" smtClean="0">
                <a:solidFill>
                  <a:schemeClr val="tx1"/>
                </a:solidFill>
                <a:latin typeface="+mn-lt"/>
                <a:ea typeface="+mn-ea"/>
                <a:cs typeface="+mn-cs"/>
              </a:rPr>
              <a:t>x</a:t>
            </a:r>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designate the hardware-assisted virtualization extensions that the hypervisors can</a:t>
            </a:r>
          </a:p>
          <a:p>
            <a:r>
              <a:rPr lang="en-US" sz="1200" kern="1200" baseline="0" dirty="0" smtClean="0">
                <a:solidFill>
                  <a:schemeClr val="tx1"/>
                </a:solidFill>
                <a:latin typeface="+mn-lt"/>
                <a:ea typeface="+mn-ea"/>
                <a:cs typeface="+mn-cs"/>
              </a:rPr>
              <a:t>take advantage of during processing. Intel processors offer an extra instruction set</a:t>
            </a:r>
          </a:p>
          <a:p>
            <a:r>
              <a:rPr lang="en-US" sz="1200" kern="1200" baseline="0" dirty="0" smtClean="0">
                <a:solidFill>
                  <a:schemeClr val="tx1"/>
                </a:solidFill>
                <a:latin typeface="+mn-lt"/>
                <a:ea typeface="+mn-ea"/>
                <a:cs typeface="+mn-cs"/>
              </a:rPr>
              <a:t>called Virtual Machine Extensions (VMX). By having some of these instructions as</a:t>
            </a:r>
          </a:p>
          <a:p>
            <a:r>
              <a:rPr lang="en-US" sz="1200" kern="1200" baseline="0" dirty="0" smtClean="0">
                <a:solidFill>
                  <a:schemeClr val="tx1"/>
                </a:solidFill>
                <a:latin typeface="+mn-lt"/>
                <a:ea typeface="+mn-ea"/>
                <a:cs typeface="+mn-cs"/>
              </a:rPr>
              <a:t>part of the processor, the hypervisors no longer need to maintain these functions</a:t>
            </a:r>
          </a:p>
          <a:p>
            <a:r>
              <a:rPr lang="en-US" sz="1200" kern="1200" baseline="0" dirty="0" smtClean="0">
                <a:solidFill>
                  <a:schemeClr val="tx1"/>
                </a:solidFill>
                <a:latin typeface="+mn-lt"/>
                <a:ea typeface="+mn-ea"/>
                <a:cs typeface="+mn-cs"/>
              </a:rPr>
              <a:t>as part of their codebase, the code itself can be smaller and more efficient, and the</a:t>
            </a:r>
          </a:p>
          <a:p>
            <a:r>
              <a:rPr lang="en-US" sz="1200" kern="1200" baseline="0" dirty="0" smtClean="0">
                <a:solidFill>
                  <a:schemeClr val="tx1"/>
                </a:solidFill>
                <a:latin typeface="+mn-lt"/>
                <a:ea typeface="+mn-ea"/>
                <a:cs typeface="+mn-cs"/>
              </a:rPr>
              <a:t>operations they support are much faster as they occur entirely on the processor. This</a:t>
            </a:r>
          </a:p>
          <a:p>
            <a:r>
              <a:rPr lang="en-US" sz="1200" kern="1200" baseline="0" dirty="0" smtClean="0">
                <a:solidFill>
                  <a:schemeClr val="tx1"/>
                </a:solidFill>
                <a:latin typeface="+mn-lt"/>
                <a:ea typeface="+mn-ea"/>
                <a:cs typeface="+mn-cs"/>
              </a:rPr>
              <a:t>hardware-assisted support does not require a modified operating system in contrast</a:t>
            </a:r>
          </a:p>
          <a:p>
            <a:r>
              <a:rPr lang="en-US" sz="1200" kern="1200" baseline="0" dirty="0" smtClean="0">
                <a:solidFill>
                  <a:schemeClr val="tx1"/>
                </a:solidFill>
                <a:latin typeface="+mn-lt"/>
                <a:ea typeface="+mn-ea"/>
                <a:cs typeface="+mn-cs"/>
              </a:rPr>
              <a:t>with </a:t>
            </a:r>
            <a:r>
              <a:rPr lang="en-US" sz="1200" kern="1200" baseline="0" dirty="0" err="1" smtClean="0">
                <a:solidFill>
                  <a:schemeClr val="tx1"/>
                </a:solidFill>
                <a:latin typeface="+mn-lt"/>
                <a:ea typeface="+mn-ea"/>
                <a:cs typeface="+mn-cs"/>
              </a:rPr>
              <a:t>paravirtualization</a:t>
            </a:r>
            <a:r>
              <a:rPr lang="en-US" sz="1200" kern="1200" baseline="0" dirty="0" smtClean="0">
                <a:solidFill>
                  <a:schemeClr val="tx1"/>
                </a:solidFill>
                <a:latin typeface="+mn-lt"/>
                <a:ea typeface="+mn-ea"/>
                <a:cs typeface="+mn-cs"/>
              </a:rPr>
              <a:t>.</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48</a:t>
            </a:fld>
            <a:endParaRPr lang="en-US" dirty="0"/>
          </a:p>
        </p:txBody>
      </p:sp>
    </p:spTree>
    <p:extLst>
      <p:ext uri="{BB962C8B-B14F-4D97-AF65-F5344CB8AC3E}">
        <p14:creationId xmlns:p14="http://schemas.microsoft.com/office/powerpoint/2010/main" val="15294006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sz="1200" kern="1200" baseline="0" dirty="0" smtClean="0">
                <a:solidFill>
                  <a:schemeClr val="tx1"/>
                </a:solidFill>
                <a:latin typeface="+mn-lt"/>
                <a:ea typeface="+mn-ea"/>
                <a:cs typeface="+mn-cs"/>
              </a:rPr>
              <a:t> Like the number of </a:t>
            </a:r>
            <a:r>
              <a:rPr lang="en-US" sz="1200" kern="1200" baseline="0" dirty="0" err="1" smtClean="0">
                <a:solidFill>
                  <a:schemeClr val="tx1"/>
                </a:solidFill>
                <a:latin typeface="+mn-lt"/>
                <a:ea typeface="+mn-ea"/>
                <a:cs typeface="+mn-cs"/>
              </a:rPr>
              <a:t>vCPUs</a:t>
            </a:r>
            <a:r>
              <a:rPr lang="en-US" sz="1200" kern="1200" baseline="0" dirty="0" smtClean="0">
                <a:solidFill>
                  <a:schemeClr val="tx1"/>
                </a:solidFill>
                <a:latin typeface="+mn-lt"/>
                <a:ea typeface="+mn-ea"/>
                <a:cs typeface="+mn-cs"/>
              </a:rPr>
              <a:t>, the amount of memory allocated to a virtual machine</a:t>
            </a:r>
          </a:p>
          <a:p>
            <a:r>
              <a:rPr lang="en-US" sz="1200" kern="1200" baseline="0" dirty="0" smtClean="0">
                <a:solidFill>
                  <a:schemeClr val="tx1"/>
                </a:solidFill>
                <a:latin typeface="+mn-lt"/>
                <a:ea typeface="+mn-ea"/>
                <a:cs typeface="+mn-cs"/>
              </a:rPr>
              <a:t>is one of the more crucial configuration choices; in fact, memory resources are</a:t>
            </a:r>
          </a:p>
          <a:p>
            <a:r>
              <a:rPr lang="en-US" sz="1200" kern="1200" baseline="0" dirty="0" smtClean="0">
                <a:solidFill>
                  <a:schemeClr val="tx1"/>
                </a:solidFill>
                <a:latin typeface="+mn-lt"/>
                <a:ea typeface="+mn-ea"/>
                <a:cs typeface="+mn-cs"/>
              </a:rPr>
              <a:t>usually the first bottleneck that virtual infrastructures reach as they grow. Also,</a:t>
            </a:r>
          </a:p>
          <a:p>
            <a:r>
              <a:rPr lang="en-US" sz="1200" kern="1200" baseline="0" dirty="0" smtClean="0">
                <a:solidFill>
                  <a:schemeClr val="tx1"/>
                </a:solidFill>
                <a:latin typeface="+mn-lt"/>
                <a:ea typeface="+mn-ea"/>
                <a:cs typeface="+mn-cs"/>
              </a:rPr>
              <a:t>like the virtualization of processors, memory usage in virtual environments is</a:t>
            </a:r>
          </a:p>
          <a:p>
            <a:r>
              <a:rPr lang="en-US" sz="1200" kern="1200" baseline="0" dirty="0" smtClean="0">
                <a:solidFill>
                  <a:schemeClr val="tx1"/>
                </a:solidFill>
                <a:latin typeface="+mn-lt"/>
                <a:ea typeface="+mn-ea"/>
                <a:cs typeface="+mn-cs"/>
              </a:rPr>
              <a:t>more about the management of the physical resource rather than the creation of</a:t>
            </a:r>
          </a:p>
          <a:p>
            <a:r>
              <a:rPr lang="en-US" sz="1200" kern="1200" baseline="0" dirty="0" smtClean="0">
                <a:solidFill>
                  <a:schemeClr val="tx1"/>
                </a:solidFill>
                <a:latin typeface="+mn-lt"/>
                <a:ea typeface="+mn-ea"/>
                <a:cs typeface="+mn-cs"/>
              </a:rPr>
              <a:t>a virtual entity. As with a physical server, a virtual machine needs to be configured</a:t>
            </a:r>
          </a:p>
          <a:p>
            <a:r>
              <a:rPr lang="en-US" sz="1200" kern="1200" baseline="0" dirty="0" smtClean="0">
                <a:solidFill>
                  <a:schemeClr val="tx1"/>
                </a:solidFill>
                <a:latin typeface="+mn-lt"/>
                <a:ea typeface="+mn-ea"/>
                <a:cs typeface="+mn-cs"/>
              </a:rPr>
              <a:t>with enough memory to function efficiently by providing space for the operating</a:t>
            </a:r>
          </a:p>
          <a:p>
            <a:r>
              <a:rPr lang="en-US" sz="1200" kern="1200" baseline="0" dirty="0" smtClean="0">
                <a:solidFill>
                  <a:schemeClr val="tx1"/>
                </a:solidFill>
                <a:latin typeface="+mn-lt"/>
                <a:ea typeface="+mn-ea"/>
                <a:cs typeface="+mn-cs"/>
              </a:rPr>
              <a:t>system and applications. Again, the virtual machine is configured with less</a:t>
            </a:r>
          </a:p>
          <a:p>
            <a:r>
              <a:rPr lang="en-US" sz="1200" kern="1200" baseline="0" dirty="0" smtClean="0">
                <a:solidFill>
                  <a:schemeClr val="tx1"/>
                </a:solidFill>
                <a:latin typeface="+mn-lt"/>
                <a:ea typeface="+mn-ea"/>
                <a:cs typeface="+mn-cs"/>
              </a:rPr>
              <a:t>resource than the virtual host contains. A simple example would be a physical</a:t>
            </a:r>
          </a:p>
          <a:p>
            <a:r>
              <a:rPr lang="en-US" sz="1200" kern="1200" baseline="0" dirty="0" smtClean="0">
                <a:solidFill>
                  <a:schemeClr val="tx1"/>
                </a:solidFill>
                <a:latin typeface="+mn-lt"/>
                <a:ea typeface="+mn-ea"/>
                <a:cs typeface="+mn-cs"/>
              </a:rPr>
              <a:t>server with 8GB of RAM. A virtual machine provisioned with 1GB of memory</a:t>
            </a:r>
          </a:p>
          <a:p>
            <a:r>
              <a:rPr lang="en-US" sz="1200" kern="1200" baseline="0" dirty="0" smtClean="0">
                <a:solidFill>
                  <a:schemeClr val="tx1"/>
                </a:solidFill>
                <a:latin typeface="+mn-lt"/>
                <a:ea typeface="+mn-ea"/>
                <a:cs typeface="+mn-cs"/>
              </a:rPr>
              <a:t>would only see 1GB of memory, even though the physical server it is hosted on has</a:t>
            </a:r>
          </a:p>
          <a:p>
            <a:r>
              <a:rPr lang="en-US" sz="1200" kern="1200" baseline="0" dirty="0" smtClean="0">
                <a:solidFill>
                  <a:schemeClr val="tx1"/>
                </a:solidFill>
                <a:latin typeface="+mn-lt"/>
                <a:ea typeface="+mn-ea"/>
                <a:cs typeface="+mn-cs"/>
              </a:rPr>
              <a:t>more. When the virtual machine uses memory resources, the hypervisor manages</a:t>
            </a:r>
          </a:p>
          <a:p>
            <a:r>
              <a:rPr lang="en-US" sz="1200" kern="1200" baseline="0" dirty="0" smtClean="0">
                <a:solidFill>
                  <a:schemeClr val="tx1"/>
                </a:solidFill>
                <a:latin typeface="+mn-lt"/>
                <a:ea typeface="+mn-ea"/>
                <a:cs typeface="+mn-cs"/>
              </a:rPr>
              <a:t>the memory requests through the use of translation tables so that the guest (VM)</a:t>
            </a:r>
          </a:p>
          <a:p>
            <a:r>
              <a:rPr lang="en-US" sz="1200" kern="1200" baseline="0" dirty="0" smtClean="0">
                <a:solidFill>
                  <a:schemeClr val="tx1"/>
                </a:solidFill>
                <a:latin typeface="+mn-lt"/>
                <a:ea typeface="+mn-ea"/>
                <a:cs typeface="+mn-cs"/>
              </a:rPr>
              <a:t> operating system addresses the memory space at the addresses that they expect.</a:t>
            </a:r>
          </a:p>
          <a:p>
            <a:r>
              <a:rPr lang="en-US" sz="1200" kern="1200" baseline="0" dirty="0" smtClean="0">
                <a:solidFill>
                  <a:schemeClr val="tx1"/>
                </a:solidFill>
                <a:latin typeface="+mn-lt"/>
                <a:ea typeface="+mn-ea"/>
                <a:cs typeface="+mn-cs"/>
              </a:rPr>
              <a:t>This is a good first step, but problems remain. Similar to processor, application</a:t>
            </a:r>
          </a:p>
          <a:p>
            <a:r>
              <a:rPr lang="en-US" sz="1200" kern="1200" baseline="0" dirty="0" smtClean="0">
                <a:solidFill>
                  <a:schemeClr val="tx1"/>
                </a:solidFill>
                <a:latin typeface="+mn-lt"/>
                <a:ea typeface="+mn-ea"/>
                <a:cs typeface="+mn-cs"/>
              </a:rPr>
              <a:t>owners ask for memory allocations that mirror the physical infrastructures they</a:t>
            </a:r>
          </a:p>
          <a:p>
            <a:r>
              <a:rPr lang="en-US" sz="1200" kern="1200" baseline="0" dirty="0" smtClean="0">
                <a:solidFill>
                  <a:schemeClr val="tx1"/>
                </a:solidFill>
                <a:latin typeface="+mn-lt"/>
                <a:ea typeface="+mn-ea"/>
                <a:cs typeface="+mn-cs"/>
              </a:rPr>
              <a:t>migrated from, regardless of whether the size of the allocation is warranted or not.</a:t>
            </a:r>
          </a:p>
          <a:p>
            <a:r>
              <a:rPr lang="en-US" sz="1200" kern="1200" baseline="0" dirty="0" smtClean="0">
                <a:solidFill>
                  <a:schemeClr val="tx1"/>
                </a:solidFill>
                <a:latin typeface="+mn-lt"/>
                <a:ea typeface="+mn-ea"/>
                <a:cs typeface="+mn-cs"/>
              </a:rPr>
              <a:t>This leads to </a:t>
            </a:r>
            <a:r>
              <a:rPr lang="en-US" sz="1200" kern="1200" baseline="0" dirty="0" err="1" smtClean="0">
                <a:solidFill>
                  <a:schemeClr val="tx1"/>
                </a:solidFill>
                <a:latin typeface="+mn-lt"/>
                <a:ea typeface="+mn-ea"/>
                <a:cs typeface="+mn-cs"/>
              </a:rPr>
              <a:t>overprovisioned</a:t>
            </a:r>
            <a:r>
              <a:rPr lang="en-US" sz="1200" kern="1200" baseline="0" dirty="0" smtClean="0">
                <a:solidFill>
                  <a:schemeClr val="tx1"/>
                </a:solidFill>
                <a:latin typeface="+mn-lt"/>
                <a:ea typeface="+mn-ea"/>
                <a:cs typeface="+mn-cs"/>
              </a:rPr>
              <a:t> virtual machines and wasted memory resources. In</a:t>
            </a:r>
          </a:p>
          <a:p>
            <a:r>
              <a:rPr lang="en-US" sz="1200" kern="1200" baseline="0" dirty="0" smtClean="0">
                <a:solidFill>
                  <a:schemeClr val="tx1"/>
                </a:solidFill>
                <a:latin typeface="+mn-lt"/>
                <a:ea typeface="+mn-ea"/>
                <a:cs typeface="+mn-cs"/>
              </a:rPr>
              <a:t>the case of our 8GB server, only seven 1GB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could be hosted, with the part</a:t>
            </a:r>
          </a:p>
          <a:p>
            <a:r>
              <a:rPr lang="en-US" sz="1200" kern="1200" baseline="0" dirty="0" smtClean="0">
                <a:solidFill>
                  <a:schemeClr val="tx1"/>
                </a:solidFill>
                <a:latin typeface="+mn-lt"/>
                <a:ea typeface="+mn-ea"/>
                <a:cs typeface="+mn-cs"/>
              </a:rPr>
              <a:t>of the remaining 1GB needed for the hypervisor itself. Aside from “right-sizing”</a:t>
            </a:r>
          </a:p>
          <a:p>
            <a:r>
              <a:rPr lang="en-US" sz="1200" kern="1200" baseline="0" dirty="0" smtClean="0">
                <a:solidFill>
                  <a:schemeClr val="tx1"/>
                </a:solidFill>
                <a:latin typeface="+mn-lt"/>
                <a:ea typeface="+mn-ea"/>
                <a:cs typeface="+mn-cs"/>
              </a:rPr>
              <a:t>the virtual machines based on their actual performance characteristics, there are</a:t>
            </a:r>
          </a:p>
          <a:p>
            <a:r>
              <a:rPr lang="en-US" sz="1200" kern="1200" baseline="0" dirty="0" smtClean="0">
                <a:solidFill>
                  <a:schemeClr val="tx1"/>
                </a:solidFill>
                <a:latin typeface="+mn-lt"/>
                <a:ea typeface="+mn-ea"/>
                <a:cs typeface="+mn-cs"/>
              </a:rPr>
              <a:t>features built into hypervisors that help optimize memory usage. One of these is</a:t>
            </a:r>
          </a:p>
          <a:p>
            <a:r>
              <a:rPr lang="en-US" sz="1200" kern="1200" baseline="0" dirty="0" smtClean="0">
                <a:solidFill>
                  <a:schemeClr val="tx1"/>
                </a:solidFill>
                <a:latin typeface="+mn-lt"/>
                <a:ea typeface="+mn-ea"/>
                <a:cs typeface="+mn-cs"/>
              </a:rPr>
              <a:t>page sharing  (Figure 14.4). Page sharing is similar to data de-duplication, a storage</a:t>
            </a:r>
          </a:p>
          <a:p>
            <a:r>
              <a:rPr lang="en-US" sz="1200" kern="1200" baseline="0" dirty="0" smtClean="0">
                <a:solidFill>
                  <a:schemeClr val="tx1"/>
                </a:solidFill>
                <a:latin typeface="+mn-lt"/>
                <a:ea typeface="+mn-ea"/>
                <a:cs typeface="+mn-cs"/>
              </a:rPr>
              <a:t>technique that reduces the number of storage blocks being used. When a VM</a:t>
            </a:r>
          </a:p>
          <a:p>
            <a:r>
              <a:rPr lang="en-US" sz="1200" kern="1200" baseline="0" dirty="0" smtClean="0">
                <a:solidFill>
                  <a:schemeClr val="tx1"/>
                </a:solidFill>
                <a:latin typeface="+mn-lt"/>
                <a:ea typeface="+mn-ea"/>
                <a:cs typeface="+mn-cs"/>
              </a:rPr>
              <a:t>is instantiated, operating system and application pages are loaded into memory.</a:t>
            </a:r>
          </a:p>
          <a:p>
            <a:r>
              <a:rPr lang="en-US" sz="1200" kern="1200" baseline="0" dirty="0" smtClean="0">
                <a:solidFill>
                  <a:schemeClr val="tx1"/>
                </a:solidFill>
                <a:latin typeface="+mn-lt"/>
                <a:ea typeface="+mn-ea"/>
                <a:cs typeface="+mn-cs"/>
              </a:rPr>
              <a:t>If multiple </a:t>
            </a:r>
            <a:r>
              <a:rPr lang="en-US" sz="1200" kern="1200" baseline="0" dirty="0" err="1" smtClean="0">
                <a:solidFill>
                  <a:schemeClr val="tx1"/>
                </a:solidFill>
                <a:latin typeface="+mn-lt"/>
                <a:ea typeface="+mn-ea"/>
                <a:cs typeface="+mn-cs"/>
              </a:rPr>
              <a:t>VMs</a:t>
            </a:r>
            <a:r>
              <a:rPr lang="en-US" sz="1200" kern="1200" baseline="0" dirty="0" smtClean="0">
                <a:solidFill>
                  <a:schemeClr val="tx1"/>
                </a:solidFill>
                <a:latin typeface="+mn-lt"/>
                <a:ea typeface="+mn-ea"/>
                <a:cs typeface="+mn-cs"/>
              </a:rPr>
              <a:t> are loading the same version of the OS, or running the same applications,</a:t>
            </a:r>
          </a:p>
          <a:p>
            <a:r>
              <a:rPr lang="en-US" sz="1200" kern="1200" baseline="0" dirty="0" smtClean="0">
                <a:solidFill>
                  <a:schemeClr val="tx1"/>
                </a:solidFill>
                <a:latin typeface="+mn-lt"/>
                <a:ea typeface="+mn-ea"/>
                <a:cs typeface="+mn-cs"/>
              </a:rPr>
              <a:t>many of these memory blocks are duplicates. The hypervisor is already</a:t>
            </a:r>
          </a:p>
          <a:p>
            <a:r>
              <a:rPr lang="en-US" sz="1200" kern="1200" baseline="0" dirty="0" smtClean="0">
                <a:solidFill>
                  <a:schemeClr val="tx1"/>
                </a:solidFill>
                <a:latin typeface="+mn-lt"/>
                <a:ea typeface="+mn-ea"/>
                <a:cs typeface="+mn-cs"/>
              </a:rPr>
              <a:t>managing the virtual to physical memory transfers and can determine if a page is</a:t>
            </a:r>
          </a:p>
          <a:p>
            <a:r>
              <a:rPr lang="en-US" sz="1200" kern="1200" baseline="0" dirty="0" smtClean="0">
                <a:solidFill>
                  <a:schemeClr val="tx1"/>
                </a:solidFill>
                <a:latin typeface="+mn-lt"/>
                <a:ea typeface="+mn-ea"/>
                <a:cs typeface="+mn-cs"/>
              </a:rPr>
              <a:t>already loaded into memory. Rather than loading a duplicate page into physical</a:t>
            </a:r>
          </a:p>
          <a:p>
            <a:r>
              <a:rPr lang="en-US" sz="1200" kern="1200" baseline="0" dirty="0" smtClean="0">
                <a:solidFill>
                  <a:schemeClr val="tx1"/>
                </a:solidFill>
                <a:latin typeface="+mn-lt"/>
                <a:ea typeface="+mn-ea"/>
                <a:cs typeface="+mn-cs"/>
              </a:rPr>
              <a:t>memory, the hypervisor provides a link to the shared page in the virtual machine’s</a:t>
            </a:r>
          </a:p>
          <a:p>
            <a:r>
              <a:rPr lang="en-US" sz="1200" kern="1200" baseline="0" dirty="0" smtClean="0">
                <a:solidFill>
                  <a:schemeClr val="tx1"/>
                </a:solidFill>
                <a:latin typeface="+mn-lt"/>
                <a:ea typeface="+mn-ea"/>
                <a:cs typeface="+mn-cs"/>
              </a:rPr>
              <a:t>translation table. On hosts where the guests are running the same operating system</a:t>
            </a:r>
          </a:p>
          <a:p>
            <a:r>
              <a:rPr lang="en-US" sz="1200" kern="1200" baseline="0" dirty="0" smtClean="0">
                <a:solidFill>
                  <a:schemeClr val="tx1"/>
                </a:solidFill>
                <a:latin typeface="+mn-lt"/>
                <a:ea typeface="+mn-ea"/>
                <a:cs typeface="+mn-cs"/>
              </a:rPr>
              <a:t>and the same applications, between ten and forty percent of the actual physical</a:t>
            </a:r>
          </a:p>
          <a:p>
            <a:r>
              <a:rPr lang="en-US" sz="1200" kern="1200" baseline="0" dirty="0" smtClean="0">
                <a:solidFill>
                  <a:schemeClr val="tx1"/>
                </a:solidFill>
                <a:latin typeface="+mn-lt"/>
                <a:ea typeface="+mn-ea"/>
                <a:cs typeface="+mn-cs"/>
              </a:rPr>
              <a:t>memory can be reclaimed. At twenty-five percent on our 8GB server, we could</a:t>
            </a:r>
          </a:p>
          <a:p>
            <a:r>
              <a:rPr lang="en-US" sz="1200" kern="1200" baseline="0" dirty="0" smtClean="0">
                <a:solidFill>
                  <a:schemeClr val="tx1"/>
                </a:solidFill>
                <a:latin typeface="+mn-lt"/>
                <a:ea typeface="+mn-ea"/>
                <a:cs typeface="+mn-cs"/>
              </a:rPr>
              <a:t>host an additional two more 1GB virtual machines.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49</a:t>
            </a:fld>
            <a:endParaRPr lang="en-US" dirty="0"/>
          </a:p>
        </p:txBody>
      </p:sp>
    </p:spTree>
    <p:extLst>
      <p:ext uri="{BB962C8B-B14F-4D97-AF65-F5344CB8AC3E}">
        <p14:creationId xmlns:p14="http://schemas.microsoft.com/office/powerpoint/2010/main" val="19085213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Figure 5.3 suggests a more formal definition of the primitives for semaphores. The </a:t>
            </a:r>
            <a:r>
              <a:rPr lang="en-US" sz="1200" kern="1200" baseline="0" dirty="0" err="1" smtClean="0">
                <a:solidFill>
                  <a:schemeClr val="tx1"/>
                </a:solidFill>
                <a:latin typeface="+mn-lt"/>
                <a:ea typeface="+mn-ea"/>
                <a:cs typeface="+mn-cs"/>
              </a:rPr>
              <a:t>semWait</a:t>
            </a:r>
            <a:r>
              <a:rPr lang="en-US" sz="1200" kern="1200" baseline="0" dirty="0" smtClean="0">
                <a:solidFill>
                  <a:schemeClr val="tx1"/>
                </a:solidFill>
                <a:latin typeface="+mn-lt"/>
                <a:ea typeface="+mn-ea"/>
                <a:cs typeface="+mn-cs"/>
              </a:rPr>
              <a:t> and </a:t>
            </a:r>
            <a:r>
              <a:rPr lang="en-US" sz="1200" kern="1200" baseline="0" dirty="0" err="1" smtClean="0">
                <a:solidFill>
                  <a:schemeClr val="tx1"/>
                </a:solidFill>
                <a:latin typeface="+mn-lt"/>
                <a:ea typeface="+mn-ea"/>
                <a:cs typeface="+mn-cs"/>
              </a:rPr>
              <a:t>semSignal</a:t>
            </a:r>
            <a:r>
              <a:rPr lang="en-US" sz="1200" kern="1200" baseline="0" dirty="0" smtClean="0">
                <a:solidFill>
                  <a:schemeClr val="tx1"/>
                </a:solidFill>
                <a:latin typeface="+mn-lt"/>
                <a:ea typeface="+mn-ea"/>
                <a:cs typeface="+mn-cs"/>
              </a:rPr>
              <a:t> primitives are assumed to be atomic.</a:t>
            </a:r>
          </a:p>
          <a:p>
            <a:endParaRPr lang="en-US" sz="1200"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52</a:t>
            </a:fld>
            <a:endParaRPr lang="en-US" dirty="0"/>
          </a:p>
        </p:txBody>
      </p:sp>
    </p:spTree>
    <p:extLst>
      <p:ext uri="{BB962C8B-B14F-4D97-AF65-F5344CB8AC3E}">
        <p14:creationId xmlns:p14="http://schemas.microsoft.com/office/powerpoint/2010/main" val="42470611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t>56</a:t>
            </a:fld>
            <a:endParaRPr lang="en-US"/>
          </a:p>
        </p:txBody>
      </p:sp>
    </p:spTree>
    <p:extLst>
      <p:ext uri="{BB962C8B-B14F-4D97-AF65-F5344CB8AC3E}">
        <p14:creationId xmlns:p14="http://schemas.microsoft.com/office/powerpoint/2010/main" val="21372365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pPr/>
              <a:t>59</a:t>
            </a:fld>
            <a:endParaRPr lang="en-US"/>
          </a:p>
        </p:txBody>
      </p:sp>
    </p:spTree>
    <p:extLst>
      <p:ext uri="{BB962C8B-B14F-4D97-AF65-F5344CB8AC3E}">
        <p14:creationId xmlns:p14="http://schemas.microsoft.com/office/powerpoint/2010/main" val="20569517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Fixed size explicitly limits</a:t>
            </a:r>
            <a:r>
              <a:rPr lang="en-US" baseline="0" dirty="0" smtClean="0"/>
              <a:t> the # of processes. Dynamic does not limit in itself, the process resource usage limits the number that can execute. </a:t>
            </a:r>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pPr/>
              <a:t>64</a:t>
            </a:fld>
            <a:endParaRPr lang="en-US"/>
          </a:p>
        </p:txBody>
      </p:sp>
    </p:spTree>
    <p:extLst>
      <p:ext uri="{BB962C8B-B14F-4D97-AF65-F5344CB8AC3E}">
        <p14:creationId xmlns:p14="http://schemas.microsoft.com/office/powerpoint/2010/main" val="15987329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Complicating </a:t>
            </a:r>
            <a:r>
              <a:rPr lang="en-US" dirty="0"/>
              <a:t>these matters is the effect of page size on the rate at which page</a:t>
            </a:r>
          </a:p>
          <a:p>
            <a:r>
              <a:rPr lang="en-US" dirty="0"/>
              <a:t>faults occur. This behavior, in general terms, is depicted in Figure 8.10a and is based</a:t>
            </a:r>
          </a:p>
          <a:p>
            <a:r>
              <a:rPr lang="en-US" dirty="0"/>
              <a:t>on the principle of locality. If the page size is very small, then ordinarily a relatively</a:t>
            </a:r>
          </a:p>
          <a:p>
            <a:r>
              <a:rPr lang="en-US" dirty="0"/>
              <a:t>large number of pages will be available in main memory for a process. After a time,</a:t>
            </a:r>
          </a:p>
          <a:p>
            <a:r>
              <a:rPr lang="en-US" dirty="0"/>
              <a:t>the pages in memory will all contain portions of the process near recent references.</a:t>
            </a:r>
          </a:p>
          <a:p>
            <a:r>
              <a:rPr lang="en-US" dirty="0"/>
              <a:t>Thus, the page fault rate should be low. As the size of the page is increased, each</a:t>
            </a:r>
          </a:p>
          <a:p>
            <a:r>
              <a:rPr lang="en-US" dirty="0"/>
              <a:t>individual page will contain locations further and further from any particular recent</a:t>
            </a:r>
          </a:p>
          <a:p>
            <a:r>
              <a:rPr lang="en-US" dirty="0"/>
              <a:t>reference. Thus the effect of the principle of locality is weakened and the page fault</a:t>
            </a:r>
          </a:p>
          <a:p>
            <a:r>
              <a:rPr lang="en-US" dirty="0"/>
              <a:t>rate begins to rise. Eventually, however, the page fault rate will begin to fall as the</a:t>
            </a:r>
          </a:p>
          <a:p>
            <a:r>
              <a:rPr lang="en-US" dirty="0"/>
              <a:t>size of a page approaches the size of the entire process (point </a:t>
            </a:r>
            <a:r>
              <a:rPr lang="en-US" i="1" dirty="0"/>
              <a:t>P in the diagram).</a:t>
            </a:r>
          </a:p>
          <a:p>
            <a:r>
              <a:rPr lang="en-US" dirty="0"/>
              <a:t>When a single page encompasses the entire process, there will be no page faults.</a:t>
            </a:r>
          </a:p>
          <a:p>
            <a:endParaRPr lang="en-US" dirty="0"/>
          </a:p>
          <a:p>
            <a:r>
              <a:rPr lang="en-US" dirty="0"/>
              <a:t>A further complication is that the page fault rate is also determined by the</a:t>
            </a:r>
          </a:p>
          <a:p>
            <a:r>
              <a:rPr lang="en-US" dirty="0"/>
              <a:t>number of frames allocated to a process. Figure 8.10b shows that, for a fixed page</a:t>
            </a:r>
          </a:p>
          <a:p>
            <a:r>
              <a:rPr lang="en-US" dirty="0"/>
              <a:t>size, the fault rate drops as the number of pages maintained in main memory grows. </a:t>
            </a:r>
          </a:p>
          <a:p>
            <a:r>
              <a:rPr lang="en-US" dirty="0"/>
              <a:t>Thus, a software policy (the amount of memory to allocate to each process) interacts</a:t>
            </a:r>
          </a:p>
          <a:p>
            <a:r>
              <a:rPr lang="en-US" dirty="0"/>
              <a:t>with a hardware design decision (page size).</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68</a:t>
            </a:fld>
            <a:endParaRPr lang="en-US" dirty="0"/>
          </a:p>
        </p:txBody>
      </p:sp>
    </p:spTree>
    <p:extLst>
      <p:ext uri="{BB962C8B-B14F-4D97-AF65-F5344CB8AC3E}">
        <p14:creationId xmlns:p14="http://schemas.microsoft.com/office/powerpoint/2010/main" val="7588893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Figure 9.2</a:t>
            </a:r>
          </a:p>
          <a:p>
            <a:r>
              <a:rPr lang="en-US" dirty="0"/>
              <a:t>reorganizes the state transition diagram of Figure 3.9b to suggest the nesting of</a:t>
            </a:r>
          </a:p>
          <a:p>
            <a:r>
              <a:rPr lang="en-US" dirty="0"/>
              <a:t>scheduling functions.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79</a:t>
            </a:fld>
            <a:endParaRPr lang="en-US" dirty="0"/>
          </a:p>
        </p:txBody>
      </p:sp>
    </p:spTree>
    <p:extLst>
      <p:ext uri="{BB962C8B-B14F-4D97-AF65-F5344CB8AC3E}">
        <p14:creationId xmlns:p14="http://schemas.microsoft.com/office/powerpoint/2010/main" val="11202705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a:t> The most widely used contemporary </a:t>
            </a:r>
            <a:r>
              <a:rPr lang="en-US" dirty="0" err="1"/>
              <a:t>OSs</a:t>
            </a:r>
            <a:r>
              <a:rPr lang="en-US" dirty="0"/>
              <a:t>, such as Windows and Linux, essentially</a:t>
            </a:r>
          </a:p>
          <a:p>
            <a:r>
              <a:rPr lang="en-US" dirty="0"/>
              <a:t>treat scheduling in </a:t>
            </a:r>
            <a:r>
              <a:rPr lang="en-US" dirty="0" err="1"/>
              <a:t>multicore</a:t>
            </a:r>
            <a:r>
              <a:rPr lang="en-US" dirty="0"/>
              <a:t> systems in the same fashion as a multiprocessor system.</a:t>
            </a:r>
          </a:p>
          <a:p>
            <a:r>
              <a:rPr lang="en-US" dirty="0"/>
              <a:t>Such schedulers tend to focus on keeping processors busy by load balancing so</a:t>
            </a:r>
          </a:p>
          <a:p>
            <a:r>
              <a:rPr lang="en-US" dirty="0"/>
              <a:t>that threads ready to run are evenly distributed among the processors. However, this</a:t>
            </a:r>
          </a:p>
          <a:p>
            <a:r>
              <a:rPr lang="en-US" dirty="0"/>
              <a:t>strategy is unlikely to produce the desired performance benefits of the </a:t>
            </a:r>
            <a:r>
              <a:rPr lang="en-US" dirty="0" err="1"/>
              <a:t>multicore</a:t>
            </a:r>
            <a:endParaRPr lang="en-US" dirty="0"/>
          </a:p>
          <a:p>
            <a:r>
              <a:rPr lang="en-US" dirty="0"/>
              <a:t>architecture.</a:t>
            </a:r>
          </a:p>
          <a:p>
            <a:endParaRPr lang="en-US" dirty="0"/>
          </a:p>
          <a:p>
            <a:r>
              <a:rPr lang="en-US" dirty="0"/>
              <a:t> As the number of cores per chip increases, a need to minimize access to </a:t>
            </a:r>
            <a:r>
              <a:rPr lang="en-US" dirty="0" err="1"/>
              <a:t>offchip</a:t>
            </a:r>
            <a:endParaRPr lang="en-US" dirty="0"/>
          </a:p>
          <a:p>
            <a:r>
              <a:rPr lang="en-US" dirty="0"/>
              <a:t>memory takes precedence over a desire to maximize processor utilization. The</a:t>
            </a:r>
          </a:p>
          <a:p>
            <a:r>
              <a:rPr lang="en-US" dirty="0"/>
              <a:t>traditional, and still principal, means of minimizing off-chip memory access is the</a:t>
            </a:r>
          </a:p>
          <a:p>
            <a:r>
              <a:rPr lang="en-US" dirty="0"/>
              <a:t>use of caches to take advantage of locality. This approach is complicated by some of</a:t>
            </a:r>
          </a:p>
          <a:p>
            <a:r>
              <a:rPr lang="en-US" dirty="0"/>
              <a:t>the cache architectures used on </a:t>
            </a:r>
            <a:r>
              <a:rPr lang="en-US" dirty="0" err="1"/>
              <a:t>multicore</a:t>
            </a:r>
            <a:r>
              <a:rPr lang="en-US" dirty="0"/>
              <a:t> chips, specifically when a cache is shared</a:t>
            </a:r>
          </a:p>
          <a:p>
            <a:r>
              <a:rPr lang="en-US" dirty="0"/>
              <a:t>by some but not all of the cores. A good example is the AMD Bulldozer chip, used</a:t>
            </a:r>
          </a:p>
          <a:p>
            <a:r>
              <a:rPr lang="en-US" dirty="0"/>
              <a:t>in the </a:t>
            </a:r>
            <a:r>
              <a:rPr lang="en-US" dirty="0" err="1"/>
              <a:t>Operton</a:t>
            </a:r>
            <a:r>
              <a:rPr lang="en-US" dirty="0"/>
              <a:t> FX-8000 system, illustrated in Figure 10.3. In this architecture, each</a:t>
            </a:r>
          </a:p>
          <a:p>
            <a:r>
              <a:rPr lang="en-US" dirty="0"/>
              <a:t>core has a dedicated L1 cache; each pair of cores share an L2 cache; and all cores</a:t>
            </a:r>
          </a:p>
          <a:p>
            <a:r>
              <a:rPr lang="en-US" dirty="0"/>
              <a:t>share an L3 cache. Compare this with the Intel Core i7-990X (Figure 1.20), in which</a:t>
            </a:r>
          </a:p>
          <a:p>
            <a:r>
              <a:rPr lang="en-US" dirty="0"/>
              <a:t>both L1 and L2 caches are dedicated to a single core.</a:t>
            </a:r>
          </a:p>
          <a:p>
            <a:endParaRPr lang="en-US" dirty="0"/>
          </a:p>
          <a:p>
            <a:r>
              <a:rPr lang="en-US" dirty="0"/>
              <a:t> When some but not all cores share a cache, the way in which threads are allocated</a:t>
            </a:r>
          </a:p>
          <a:p>
            <a:r>
              <a:rPr lang="en-US" dirty="0"/>
              <a:t>to cores during scheduling has a significant effect on performance. Let us define</a:t>
            </a:r>
          </a:p>
          <a:p>
            <a:r>
              <a:rPr lang="en-US" dirty="0"/>
              <a:t>two cores that share the same L2 cache as adjacent, and otherwise nonadjacent. Thus,</a:t>
            </a:r>
          </a:p>
          <a:p>
            <a:r>
              <a:rPr lang="en-US" dirty="0"/>
              <a:t>cores 0 and 1 in Figure 10.3 are adjacent, but cores 1 and 2 are nonadjacent. Ideally, if</a:t>
            </a:r>
          </a:p>
          <a:p>
            <a:r>
              <a:rPr lang="en-US" dirty="0"/>
              <a:t>two threads are going to share memory resources, they should be assigned to adjacent</a:t>
            </a:r>
          </a:p>
          <a:p>
            <a:r>
              <a:rPr lang="en-US" dirty="0"/>
              <a:t>cores to improve the effects of locality, and if they do not share memory resources</a:t>
            </a:r>
          </a:p>
          <a:p>
            <a:r>
              <a:rPr lang="en-US" dirty="0"/>
              <a:t>they may be assigned to nonadjacent cores to achieve load balance.</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85</a:t>
            </a:fld>
            <a:endParaRPr lang="en-US" dirty="0"/>
          </a:p>
        </p:txBody>
      </p:sp>
    </p:spTree>
    <p:extLst>
      <p:ext uri="{BB962C8B-B14F-4D97-AF65-F5344CB8AC3E}">
        <p14:creationId xmlns:p14="http://schemas.microsoft.com/office/powerpoint/2010/main" val="15394181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Figure 1.1 depicts these top-level components. One of the processor’s functions is to exchange data with memory. For this purpose, it typically makes use of two internal (to the processor) registers: a memory address register (MAR), which specifies the address in memory for the next read or write; and a memory buffer register (MBR), which contains the data to be written into memory or which receives the data read from memory. Similarly, an I/O address register (I/OAR) specifies a particular I/O device. An I/O buffer register (I/OBR) is used for the exchange of data between an I/O module and the processor.</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A memory module consists of a set of locations, defined by sequentially numbered addresses. Each location contains a bit pattern that can be interpreted as either an instruction or data. An I/O module transfers data from external devices to processor and memory, and vice versa. It contains internal buffers for temporarily holding data until they can be sent on.</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a:t>
            </a:fld>
            <a:endParaRPr lang="en-US" dirty="0"/>
          </a:p>
        </p:txBody>
      </p:sp>
    </p:spTree>
    <p:extLst>
      <p:ext uri="{BB962C8B-B14F-4D97-AF65-F5344CB8AC3E}">
        <p14:creationId xmlns:p14="http://schemas.microsoft.com/office/powerpoint/2010/main" val="34780841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dirty="0" smtClean="0"/>
              <a:t>Table 10.2</a:t>
            </a:r>
            <a:r>
              <a:rPr lang="en-US" baseline="0" dirty="0" smtClean="0"/>
              <a:t> </a:t>
            </a:r>
          </a:p>
          <a:p>
            <a:r>
              <a:rPr lang="en-US" dirty="0"/>
              <a:t>Both [TUCK89] and [ZAHO90] report analyses that support statement 2.</a:t>
            </a:r>
          </a:p>
          <a:p>
            <a:r>
              <a:rPr lang="en-US" dirty="0"/>
              <a:t>Table 10.2 shows the results of one experiment [TUCK89]. The authors ran two</a:t>
            </a:r>
          </a:p>
          <a:p>
            <a:r>
              <a:rPr lang="en-US" dirty="0"/>
              <a:t>applications simultaneously (executing concurrently), a matrix multiplication and a</a:t>
            </a:r>
          </a:p>
          <a:p>
            <a:r>
              <a:rPr lang="en-US" dirty="0"/>
              <a:t>fast Fourier transform (FFT) calculation, on a system with 16 processors. Each application</a:t>
            </a:r>
          </a:p>
          <a:p>
            <a:r>
              <a:rPr lang="en-US" dirty="0"/>
              <a:t>breaks its problem into a number of tasks, which are mapped onto the threads</a:t>
            </a:r>
          </a:p>
          <a:p>
            <a:r>
              <a:rPr lang="en-US" dirty="0"/>
              <a:t>executing that application. The programs are written in such a way as to allow the</a:t>
            </a:r>
          </a:p>
          <a:p>
            <a:r>
              <a:rPr lang="en-US" dirty="0"/>
              <a:t>number of threads to be used to vary. In essence, a number of tasks are defined</a:t>
            </a:r>
          </a:p>
          <a:p>
            <a:r>
              <a:rPr lang="en-US" dirty="0"/>
              <a:t>and queued by an application. Tasks are taken from the queue and mapped onto</a:t>
            </a:r>
          </a:p>
          <a:p>
            <a:r>
              <a:rPr lang="en-US" dirty="0"/>
              <a:t>the available threads by the application. If there are fewer threads than tasks, then</a:t>
            </a:r>
          </a:p>
          <a:p>
            <a:r>
              <a:rPr lang="en-US" dirty="0"/>
              <a:t>leftover tasks remain queued and are picked up by threads as they complete their</a:t>
            </a:r>
          </a:p>
          <a:p>
            <a:r>
              <a:rPr lang="en-US" dirty="0"/>
              <a:t>assigned tasks. Clearly, not all applications can be structured in this way, but many</a:t>
            </a:r>
          </a:p>
          <a:p>
            <a:r>
              <a:rPr lang="en-US" dirty="0"/>
              <a:t>numerical problems and some other applications can be dealt with in this fashion.</a:t>
            </a:r>
          </a:p>
          <a:p>
            <a:endParaRPr lang="en-US" dirty="0"/>
          </a:p>
          <a:p>
            <a:r>
              <a:rPr lang="en-US" dirty="0"/>
              <a:t>Table 10.2 shows the speedup for the applications as the number of threads</a:t>
            </a:r>
          </a:p>
          <a:p>
            <a:r>
              <a:rPr lang="en-US" dirty="0"/>
              <a:t>executing the tasks in each application is varied from 1 to 24. For example, we see</a:t>
            </a:r>
          </a:p>
          <a:p>
            <a:r>
              <a:rPr lang="en-US" dirty="0"/>
              <a:t>that when both applications are started simultaneously with 24 threads each, the</a:t>
            </a:r>
          </a:p>
          <a:p>
            <a:r>
              <a:rPr lang="en-US" dirty="0"/>
              <a:t>speedup obtained, compared to using a single thread for each application, is 2.8 for</a:t>
            </a:r>
          </a:p>
          <a:p>
            <a:r>
              <a:rPr lang="en-US" dirty="0"/>
              <a:t>matrix multiplication and 2.4 for FFT. The figure shows that the performance of</a:t>
            </a:r>
          </a:p>
          <a:p>
            <a:r>
              <a:rPr lang="en-US" dirty="0"/>
              <a:t>both applications worsens considerably when the number of threads in each application</a:t>
            </a:r>
          </a:p>
          <a:p>
            <a:r>
              <a:rPr lang="en-US" dirty="0"/>
              <a:t>exceeds eight and thus the total number of processes in the system exceeds the</a:t>
            </a:r>
          </a:p>
          <a:p>
            <a:r>
              <a:rPr lang="en-US" dirty="0"/>
              <a:t>number of processors. Furthermore, the larger the number of threads the worse the</a:t>
            </a:r>
          </a:p>
          <a:p>
            <a:r>
              <a:rPr lang="en-US" dirty="0"/>
              <a:t>performance gets, because there is a greater frequency of thread preemption and</a:t>
            </a:r>
          </a:p>
          <a:p>
            <a:r>
              <a:rPr lang="en-US" dirty="0"/>
              <a:t>rescheduling. This excessive preemption results in inefficiency from many sources,</a:t>
            </a:r>
          </a:p>
          <a:p>
            <a:r>
              <a:rPr lang="en-US" dirty="0"/>
              <a:t>including time spent waiting for a suspended thread to leave a critical section, time</a:t>
            </a:r>
          </a:p>
          <a:p>
            <a:r>
              <a:rPr lang="en-US" dirty="0"/>
              <a:t>wasted in process switching, and inefficient cache behavior.</a:t>
            </a:r>
          </a:p>
          <a:p>
            <a:endParaRPr lang="en-US" dirty="0"/>
          </a:p>
          <a:p>
            <a:r>
              <a:rPr lang="en-US" dirty="0"/>
              <a:t>The authors conclude that an effective strategy is to limit the number of active</a:t>
            </a:r>
          </a:p>
          <a:p>
            <a:r>
              <a:rPr lang="en-US" dirty="0"/>
              <a:t>threads to the number of processors in the system. If most of the applications are</a:t>
            </a:r>
          </a:p>
          <a:p>
            <a:r>
              <a:rPr lang="en-US" dirty="0"/>
              <a:t>either single thread or can use the task-queue structure, this will provide an effective</a:t>
            </a:r>
          </a:p>
          <a:p>
            <a:r>
              <a:rPr lang="en-US" dirty="0"/>
              <a:t>and reasonably efficient use of the processor resources.</a:t>
            </a:r>
          </a:p>
          <a:p>
            <a:endParaRPr lang="en-US" dirty="0"/>
          </a:p>
          <a:p>
            <a:r>
              <a:rPr lang="en-US" dirty="0"/>
              <a:t>Both dedicated processor assignment and gang scheduling attack the scheduling</a:t>
            </a:r>
          </a:p>
          <a:p>
            <a:r>
              <a:rPr lang="en-US" dirty="0"/>
              <a:t>problem by addressing the issue of processor allocation. One can observe that</a:t>
            </a:r>
          </a:p>
          <a:p>
            <a:r>
              <a:rPr lang="en-US" dirty="0"/>
              <a:t>the processor allocation problem on a multiprocessor more closely resembles the</a:t>
            </a:r>
          </a:p>
          <a:p>
            <a:r>
              <a:rPr lang="en-US" dirty="0"/>
              <a:t>memory allocation problem on a uniprocessor than the scheduling problem on a</a:t>
            </a:r>
          </a:p>
          <a:p>
            <a:r>
              <a:rPr lang="en-US" dirty="0"/>
              <a:t>uniprocessor. The issue is how many processors to assign to a program at any given</a:t>
            </a:r>
          </a:p>
          <a:p>
            <a:r>
              <a:rPr lang="en-US" dirty="0"/>
              <a:t>time, which is analogous to how many page frames to assign to a given process at</a:t>
            </a:r>
          </a:p>
          <a:p>
            <a:r>
              <a:rPr lang="en-US" dirty="0"/>
              <a:t>any time. [GEHR87] proposes the term </a:t>
            </a:r>
            <a:r>
              <a:rPr lang="en-US" i="1" dirty="0"/>
              <a:t>activity working set , analogous to a virtual</a:t>
            </a:r>
          </a:p>
          <a:p>
            <a:r>
              <a:rPr lang="en-US" dirty="0"/>
              <a:t>memory working set, as the minimum number of activities (threads) that must be</a:t>
            </a:r>
          </a:p>
          <a:p>
            <a:r>
              <a:rPr lang="en-US" dirty="0"/>
              <a:t>scheduled simultaneously on processors for the application to make acceptable</a:t>
            </a:r>
          </a:p>
          <a:p>
            <a:r>
              <a:rPr lang="en-US" dirty="0"/>
              <a:t>progress. As with memory management schemes, the failure to schedule all of the</a:t>
            </a:r>
          </a:p>
          <a:p>
            <a:r>
              <a:rPr lang="en-US" dirty="0"/>
              <a:t>elements of an activity working set can lead to processor thrashing. This occurs when</a:t>
            </a:r>
          </a:p>
          <a:p>
            <a:r>
              <a:rPr lang="en-US" dirty="0"/>
              <a:t>the scheduling of threads whose services are required induces the </a:t>
            </a:r>
            <a:r>
              <a:rPr lang="en-US" dirty="0" err="1"/>
              <a:t>descheduling</a:t>
            </a:r>
            <a:r>
              <a:rPr lang="en-US" dirty="0"/>
              <a:t> of</a:t>
            </a:r>
          </a:p>
          <a:p>
            <a:r>
              <a:rPr lang="en-US" dirty="0"/>
              <a:t>other threads whose services will soon be needed. Similarly, processor fragmentation</a:t>
            </a:r>
          </a:p>
          <a:p>
            <a:r>
              <a:rPr lang="en-US" dirty="0"/>
              <a:t>refers to a situation in which some processors are left over when others are</a:t>
            </a:r>
          </a:p>
          <a:p>
            <a:r>
              <a:rPr lang="en-US" dirty="0"/>
              <a:t>allocated, and the leftover processors are either insufficient in number or unsuitably</a:t>
            </a:r>
          </a:p>
          <a:p>
            <a:r>
              <a:rPr lang="en-US" dirty="0"/>
              <a:t>organized to support the requirements of waiting applications. Gang scheduling and</a:t>
            </a:r>
          </a:p>
          <a:p>
            <a:r>
              <a:rPr lang="en-US" dirty="0"/>
              <a:t>dedicated processor allocation are meant to avoid these problems.</a:t>
            </a:r>
            <a:endParaRPr lang="en-US" dirty="0" smtClean="0"/>
          </a:p>
          <a:p>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pPr/>
              <a:t>86</a:t>
            </a:fld>
            <a:endParaRPr lang="en-US"/>
          </a:p>
        </p:txBody>
      </p:sp>
    </p:spTree>
    <p:extLst>
      <p:ext uri="{BB962C8B-B14F-4D97-AF65-F5344CB8AC3E}">
        <p14:creationId xmlns:p14="http://schemas.microsoft.com/office/powerpoint/2010/main" val="10308113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One measure of the effectiveness of a periodic scheduling algorithm is whether</a:t>
            </a:r>
          </a:p>
          <a:p>
            <a:r>
              <a:rPr lang="en-US" dirty="0"/>
              <a:t>or not it guarantees that all hard deadlines are met. Suppose that we have </a:t>
            </a:r>
            <a:r>
              <a:rPr lang="en-US" i="1" dirty="0"/>
              <a:t>n tasks,</a:t>
            </a:r>
          </a:p>
          <a:p>
            <a:r>
              <a:rPr lang="en-US" dirty="0"/>
              <a:t>each with a fixed period and execution time.</a:t>
            </a:r>
          </a:p>
          <a:p>
            <a:endParaRPr lang="en-US" dirty="0"/>
          </a:p>
          <a:p>
            <a:r>
              <a:rPr lang="en-US" dirty="0"/>
              <a:t>The sum of the processor utilizations of the individual tasks cannot exceed a value of</a:t>
            </a:r>
          </a:p>
          <a:p>
            <a:r>
              <a:rPr lang="en-US" dirty="0"/>
              <a:t>1, which corresponds to total utilization of the processor. Equation ( 10.1 ) provides</a:t>
            </a:r>
          </a:p>
          <a:p>
            <a:r>
              <a:rPr lang="en-US" dirty="0"/>
              <a:t>a bound on the number of tasks that a perfect scheduling algorithm can successfully</a:t>
            </a:r>
          </a:p>
          <a:p>
            <a:r>
              <a:rPr lang="en-US" dirty="0"/>
              <a:t>schedule. For any particular algorithm, the bound may be lower.</a:t>
            </a:r>
          </a:p>
          <a:p>
            <a:endParaRPr lang="en-US" dirty="0"/>
          </a:p>
          <a:p>
            <a:r>
              <a:rPr lang="en-US" dirty="0"/>
              <a:t>Table 10.5 gives some values for this upper bound. As the number of tasks increases,</a:t>
            </a:r>
          </a:p>
          <a:p>
            <a:r>
              <a:rPr lang="en-US" dirty="0"/>
              <a:t>the scheduling bound converges to ln 2  0.693 .</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90</a:t>
            </a:fld>
            <a:endParaRPr lang="en-US" dirty="0"/>
          </a:p>
        </p:txBody>
      </p:sp>
    </p:spTree>
    <p:extLst>
      <p:ext uri="{BB962C8B-B14F-4D97-AF65-F5344CB8AC3E}">
        <p14:creationId xmlns:p14="http://schemas.microsoft.com/office/powerpoint/2010/main" val="5855518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a:t>Priority inversion is a phenomenon that can occur in any priority-based preemptive</a:t>
            </a:r>
          </a:p>
          <a:p>
            <a:r>
              <a:rPr lang="en-US" dirty="0"/>
              <a:t>scheduling scheme but is particularly relevant in the context of real-time scheduling.</a:t>
            </a:r>
          </a:p>
          <a:p>
            <a:r>
              <a:rPr lang="en-US" dirty="0"/>
              <a:t>The best-known instance of priority inversion involved the Mars Pathfinder</a:t>
            </a:r>
          </a:p>
          <a:p>
            <a:r>
              <a:rPr lang="en-US" dirty="0"/>
              <a:t>mission. This rover robot landed on Mars on July 4, 1997 and began gathering and</a:t>
            </a:r>
          </a:p>
          <a:p>
            <a:r>
              <a:rPr lang="en-US" dirty="0"/>
              <a:t>transmitting voluminous data back to Earth. But a few days into the mission, the</a:t>
            </a:r>
          </a:p>
          <a:p>
            <a:r>
              <a:rPr lang="en-US" dirty="0"/>
              <a:t>lander software began experiencing total system resets, each resulting in losses of</a:t>
            </a:r>
          </a:p>
          <a:p>
            <a:r>
              <a:rPr lang="en-US" dirty="0"/>
              <a:t>data. After much effort by the Jet Propulsion Laboratory (JPL) team that built the</a:t>
            </a:r>
          </a:p>
          <a:p>
            <a:r>
              <a:rPr lang="en-US" dirty="0"/>
              <a:t>Pathfinder, the problem was traced to priority inversion [JONE97].</a:t>
            </a:r>
          </a:p>
          <a:p>
            <a:endParaRPr lang="en-US" dirty="0"/>
          </a:p>
          <a:p>
            <a:r>
              <a:rPr lang="en-US" dirty="0"/>
              <a:t>In any priority scheduling scheme, the system should always be executing the</a:t>
            </a:r>
          </a:p>
          <a:p>
            <a:r>
              <a:rPr lang="en-US" dirty="0"/>
              <a:t>task with the highest priority. Priority inversion occurs when circumstances within</a:t>
            </a:r>
          </a:p>
          <a:p>
            <a:r>
              <a:rPr lang="en-US" dirty="0"/>
              <a:t>the system force a higher-priority task to wait for a lower-priority task. A simple</a:t>
            </a:r>
          </a:p>
          <a:p>
            <a:r>
              <a:rPr lang="en-US" dirty="0"/>
              <a:t>example of priority inversion occurs if a lower-priority task has locked a resource</a:t>
            </a:r>
          </a:p>
          <a:p>
            <a:r>
              <a:rPr lang="en-US" dirty="0"/>
              <a:t>(such as a device or a binary semaphore) and a higher-priority task attempts to lock</a:t>
            </a:r>
          </a:p>
          <a:p>
            <a:r>
              <a:rPr lang="en-US" dirty="0"/>
              <a:t>that same resource. The higher-priority task will be put in a blocked state until the</a:t>
            </a:r>
          </a:p>
          <a:p>
            <a:r>
              <a:rPr lang="en-US" dirty="0"/>
              <a:t>resource is available. If the lower-priority task soon finishes with the resource and</a:t>
            </a:r>
          </a:p>
          <a:p>
            <a:r>
              <a:rPr lang="en-US" dirty="0"/>
              <a:t>releases it, the higher-priority task may quickly resume and it is possible that no</a:t>
            </a:r>
          </a:p>
          <a:p>
            <a:r>
              <a:rPr lang="en-US" dirty="0"/>
              <a:t>real-time constraints are violated.</a:t>
            </a:r>
          </a:p>
          <a:p>
            <a:endParaRPr lang="en-US" dirty="0"/>
          </a:p>
          <a:p>
            <a:r>
              <a:rPr lang="en-US" dirty="0"/>
              <a:t>A more serious condition is referred to as an unbounded priority inversion , in</a:t>
            </a:r>
          </a:p>
          <a:p>
            <a:r>
              <a:rPr lang="en-US" dirty="0"/>
              <a:t>which the duration of a priority inversion depends not only on the time required to</a:t>
            </a:r>
          </a:p>
          <a:p>
            <a:r>
              <a:rPr lang="en-US" dirty="0"/>
              <a:t>handle a shared resource, but also on the unpredictable actions of other unrelated</a:t>
            </a:r>
          </a:p>
          <a:p>
            <a:r>
              <a:rPr lang="en-US" dirty="0"/>
              <a:t>tasks. The priority inversion experienced in the Pathfinder software was unbounded</a:t>
            </a:r>
          </a:p>
          <a:p>
            <a:r>
              <a:rPr lang="en-US" dirty="0"/>
              <a:t>and serves as a good example of the phenomenon.</a:t>
            </a:r>
          </a:p>
          <a:p>
            <a:endParaRPr lang="en-US" dirty="0"/>
          </a:p>
          <a:p>
            <a:endParaRPr lang="en-US" b="0"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94</a:t>
            </a:fld>
            <a:endParaRPr lang="en-US" dirty="0"/>
          </a:p>
        </p:txBody>
      </p:sp>
    </p:spTree>
    <p:extLst>
      <p:ext uri="{BB962C8B-B14F-4D97-AF65-F5344CB8AC3E}">
        <p14:creationId xmlns:p14="http://schemas.microsoft.com/office/powerpoint/2010/main" val="17840008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a:t>The basic idea of priority inheritance is that a lower-priority task inherits</a:t>
            </a:r>
          </a:p>
          <a:p>
            <a:r>
              <a:rPr lang="en-US" dirty="0"/>
              <a:t>the priority of any higher-priority task pending on a resource they share. This</a:t>
            </a:r>
          </a:p>
          <a:p>
            <a:r>
              <a:rPr lang="en-US" dirty="0"/>
              <a:t>priority change takes place as soon as the higher-priority task blocks on the</a:t>
            </a:r>
          </a:p>
          <a:p>
            <a:r>
              <a:rPr lang="en-US" dirty="0"/>
              <a:t>resource; it should end when the resource is released by the lower-priority task.</a:t>
            </a:r>
          </a:p>
          <a:p>
            <a:r>
              <a:rPr lang="en-US" dirty="0"/>
              <a:t>Figure 10.9b shows that priority inheritance resolves the problem of unbounded</a:t>
            </a:r>
          </a:p>
          <a:p>
            <a:r>
              <a:rPr lang="en-US" dirty="0"/>
              <a:t>priority inversion illustrated in Figure 10.9a . The relevant sequence of events is</a:t>
            </a:r>
          </a:p>
          <a:p>
            <a:r>
              <a:rPr lang="en-US" dirty="0"/>
              <a:t>as follows:</a:t>
            </a:r>
          </a:p>
          <a:p>
            <a:r>
              <a:rPr lang="en-US" dirty="0"/>
              <a:t>t </a:t>
            </a:r>
            <a:r>
              <a:rPr lang="en-US" baseline="-25000" dirty="0"/>
              <a:t>1</a:t>
            </a:r>
            <a:r>
              <a:rPr lang="en-US" dirty="0"/>
              <a:t> : T </a:t>
            </a:r>
            <a:r>
              <a:rPr lang="en-US" baseline="-25000" dirty="0"/>
              <a:t>3</a:t>
            </a:r>
            <a:r>
              <a:rPr lang="en-US" dirty="0"/>
              <a:t> begins executing.</a:t>
            </a:r>
          </a:p>
          <a:p>
            <a:r>
              <a:rPr lang="en-US" dirty="0"/>
              <a:t>t </a:t>
            </a:r>
            <a:r>
              <a:rPr lang="en-US" baseline="-25000" dirty="0"/>
              <a:t>2</a:t>
            </a:r>
            <a:r>
              <a:rPr lang="en-US" dirty="0"/>
              <a:t> : T </a:t>
            </a:r>
            <a:r>
              <a:rPr lang="en-US" baseline="-25000" dirty="0"/>
              <a:t>3</a:t>
            </a:r>
            <a:r>
              <a:rPr lang="en-US" dirty="0"/>
              <a:t> locks semaphore s and enters its critical section.</a:t>
            </a:r>
          </a:p>
          <a:p>
            <a:r>
              <a:rPr lang="en-US" dirty="0"/>
              <a:t>t </a:t>
            </a:r>
            <a:r>
              <a:rPr lang="en-US" baseline="-25000" dirty="0"/>
              <a:t>3</a:t>
            </a:r>
            <a:r>
              <a:rPr lang="en-US" dirty="0"/>
              <a:t> : T </a:t>
            </a:r>
            <a:r>
              <a:rPr lang="en-US" baseline="-25000" dirty="0"/>
              <a:t>1</a:t>
            </a:r>
            <a:r>
              <a:rPr lang="en-US" dirty="0"/>
              <a:t> , which has a higher priority than T </a:t>
            </a:r>
            <a:r>
              <a:rPr lang="en-US" baseline="-25000" dirty="0"/>
              <a:t>3</a:t>
            </a:r>
            <a:r>
              <a:rPr lang="en-US" dirty="0"/>
              <a:t> , preempts T </a:t>
            </a:r>
            <a:r>
              <a:rPr lang="en-US" baseline="-25000" dirty="0"/>
              <a:t>3</a:t>
            </a:r>
            <a:r>
              <a:rPr lang="en-US" dirty="0"/>
              <a:t> and begins executing.</a:t>
            </a:r>
          </a:p>
          <a:p>
            <a:r>
              <a:rPr lang="en-US" dirty="0"/>
              <a:t>t </a:t>
            </a:r>
            <a:r>
              <a:rPr lang="en-US" baseline="-25000" dirty="0"/>
              <a:t>4</a:t>
            </a:r>
            <a:r>
              <a:rPr lang="en-US" dirty="0"/>
              <a:t> : T </a:t>
            </a:r>
            <a:r>
              <a:rPr lang="en-US" baseline="-25000" dirty="0"/>
              <a:t>1</a:t>
            </a:r>
            <a:r>
              <a:rPr lang="en-US" dirty="0"/>
              <a:t> attempts to enter its critical section but is blocked because the semaphore</a:t>
            </a:r>
          </a:p>
          <a:p>
            <a:r>
              <a:rPr lang="en-US" dirty="0"/>
              <a:t>is locked by T </a:t>
            </a:r>
            <a:r>
              <a:rPr lang="en-US" baseline="-25000" dirty="0"/>
              <a:t>3 </a:t>
            </a:r>
            <a:r>
              <a:rPr lang="en-US" dirty="0"/>
              <a:t>. T </a:t>
            </a:r>
            <a:r>
              <a:rPr lang="en-US" baseline="-25000" dirty="0"/>
              <a:t>3</a:t>
            </a:r>
            <a:r>
              <a:rPr lang="en-US" dirty="0"/>
              <a:t> is immediately and temporarily assigned the same</a:t>
            </a:r>
          </a:p>
          <a:p>
            <a:r>
              <a:rPr lang="en-US" dirty="0"/>
              <a:t>priority as T </a:t>
            </a:r>
            <a:r>
              <a:rPr lang="en-US" baseline="-25000" dirty="0"/>
              <a:t>1</a:t>
            </a:r>
            <a:r>
              <a:rPr lang="en-US" dirty="0"/>
              <a:t> . T </a:t>
            </a:r>
            <a:r>
              <a:rPr lang="en-US" baseline="-25000" dirty="0"/>
              <a:t>3</a:t>
            </a:r>
            <a:r>
              <a:rPr lang="en-US" dirty="0"/>
              <a:t> resumes execution in its critical section.</a:t>
            </a:r>
          </a:p>
          <a:p>
            <a:r>
              <a:rPr lang="en-US" dirty="0"/>
              <a:t>t </a:t>
            </a:r>
            <a:r>
              <a:rPr lang="en-US" baseline="-25000" dirty="0"/>
              <a:t>5</a:t>
            </a:r>
            <a:r>
              <a:rPr lang="en-US" dirty="0"/>
              <a:t> : T </a:t>
            </a:r>
            <a:r>
              <a:rPr lang="en-US" baseline="-25000" dirty="0"/>
              <a:t>2</a:t>
            </a:r>
            <a:r>
              <a:rPr lang="en-US" dirty="0"/>
              <a:t> is ready to execute but, because T </a:t>
            </a:r>
            <a:r>
              <a:rPr lang="en-US" baseline="-25000" dirty="0"/>
              <a:t>3</a:t>
            </a:r>
            <a:r>
              <a:rPr lang="en-US" dirty="0"/>
              <a:t> now has a higher priority, T </a:t>
            </a:r>
            <a:r>
              <a:rPr lang="en-US" baseline="-25000" dirty="0"/>
              <a:t>2</a:t>
            </a:r>
            <a:r>
              <a:rPr lang="en-US" dirty="0"/>
              <a:t> is unable</a:t>
            </a:r>
          </a:p>
          <a:p>
            <a:r>
              <a:rPr lang="en-US" dirty="0"/>
              <a:t>to preempt T </a:t>
            </a:r>
            <a:r>
              <a:rPr lang="en-US" baseline="-25000" dirty="0"/>
              <a:t>3</a:t>
            </a:r>
            <a:r>
              <a:rPr lang="en-US" dirty="0"/>
              <a:t> .</a:t>
            </a:r>
          </a:p>
          <a:p>
            <a:r>
              <a:rPr lang="en-US" dirty="0"/>
              <a:t>t </a:t>
            </a:r>
            <a:r>
              <a:rPr lang="en-US" baseline="-25000" dirty="0"/>
              <a:t>6</a:t>
            </a:r>
            <a:r>
              <a:rPr lang="en-US" dirty="0"/>
              <a:t> : T </a:t>
            </a:r>
            <a:r>
              <a:rPr lang="en-US" baseline="-25000" dirty="0"/>
              <a:t>3</a:t>
            </a:r>
            <a:r>
              <a:rPr lang="en-US" dirty="0"/>
              <a:t> leaves its critical section and unlocks the semaphore: its priority level is</a:t>
            </a:r>
          </a:p>
          <a:p>
            <a:r>
              <a:rPr lang="en-US" dirty="0"/>
              <a:t>downgraded to its previous default level. T </a:t>
            </a:r>
            <a:r>
              <a:rPr lang="en-US" baseline="-25000" dirty="0"/>
              <a:t>1</a:t>
            </a:r>
            <a:r>
              <a:rPr lang="en-US" dirty="0"/>
              <a:t> preempts T </a:t>
            </a:r>
            <a:r>
              <a:rPr lang="en-US" baseline="-25000" dirty="0"/>
              <a:t>3</a:t>
            </a:r>
            <a:r>
              <a:rPr lang="en-US" dirty="0"/>
              <a:t> , locks the semaphore,</a:t>
            </a:r>
          </a:p>
          <a:p>
            <a:r>
              <a:rPr lang="en-US" dirty="0"/>
              <a:t>and enters its critical section.</a:t>
            </a:r>
          </a:p>
          <a:p>
            <a:r>
              <a:rPr lang="en-US" dirty="0"/>
              <a:t>t </a:t>
            </a:r>
            <a:r>
              <a:rPr lang="en-US" baseline="-25000" dirty="0"/>
              <a:t>7</a:t>
            </a:r>
            <a:r>
              <a:rPr lang="en-US" dirty="0"/>
              <a:t> : T </a:t>
            </a:r>
            <a:r>
              <a:rPr lang="en-US" baseline="-25000" dirty="0"/>
              <a:t>1</a:t>
            </a:r>
            <a:r>
              <a:rPr lang="en-US" dirty="0"/>
              <a:t> is suspended for some reason unrelated to T </a:t>
            </a:r>
            <a:r>
              <a:rPr lang="en-US" baseline="-25000" dirty="0"/>
              <a:t>2</a:t>
            </a:r>
            <a:r>
              <a:rPr lang="en-US" dirty="0"/>
              <a:t> , and T </a:t>
            </a:r>
            <a:r>
              <a:rPr lang="en-US" baseline="-25000" dirty="0"/>
              <a:t>2</a:t>
            </a:r>
            <a:r>
              <a:rPr lang="en-US" dirty="0"/>
              <a:t> begins executing.</a:t>
            </a:r>
          </a:p>
          <a:p>
            <a:endParaRPr lang="en-US" dirty="0"/>
          </a:p>
          <a:p>
            <a:r>
              <a:rPr lang="en-US" dirty="0"/>
              <a:t>This was the approach taken to solving the Pathfinder problem.</a:t>
            </a:r>
          </a:p>
          <a:p>
            <a:endParaRPr lang="en-US" dirty="0"/>
          </a:p>
          <a:p>
            <a:r>
              <a:rPr lang="en-US" dirty="0"/>
              <a:t>In the priority ceiling approach, a priority is associated with each resource.</a:t>
            </a:r>
          </a:p>
          <a:p>
            <a:r>
              <a:rPr lang="en-US" dirty="0"/>
              <a:t>The priority assigned to a resource is one level higher than the priority of its highest priority</a:t>
            </a:r>
          </a:p>
          <a:p>
            <a:r>
              <a:rPr lang="en-US" dirty="0"/>
              <a:t>user. The scheduler then dynamically assigns this priority to any task that</a:t>
            </a:r>
          </a:p>
          <a:p>
            <a:r>
              <a:rPr lang="en-US" dirty="0"/>
              <a:t>accesses the resource. Once the task finishes with the resource, its priority returns</a:t>
            </a:r>
          </a:p>
          <a:p>
            <a:r>
              <a:rPr lang="en-US" dirty="0"/>
              <a:t>to normal.</a:t>
            </a:r>
            <a:endParaRPr lang="en-US" b="0"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95</a:t>
            </a:fld>
            <a:endParaRPr lang="en-US" dirty="0"/>
          </a:p>
        </p:txBody>
      </p:sp>
    </p:spTree>
    <p:extLst>
      <p:ext uri="{BB962C8B-B14F-4D97-AF65-F5344CB8AC3E}">
        <p14:creationId xmlns:p14="http://schemas.microsoft.com/office/powerpoint/2010/main" val="2491940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F87D75-4793-4D17-95CA-CE99B6967404}" type="slidenum">
              <a:rPr lang="en-US" smtClean="0"/>
              <a:t>96</a:t>
            </a:fld>
            <a:endParaRPr lang="en-US"/>
          </a:p>
        </p:txBody>
      </p:sp>
    </p:spTree>
    <p:extLst>
      <p:ext uri="{BB962C8B-B14F-4D97-AF65-F5344CB8AC3E}">
        <p14:creationId xmlns:p14="http://schemas.microsoft.com/office/powerpoint/2010/main" val="11812253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F87D75-4793-4D17-95CA-CE99B6967404}" type="slidenum">
              <a:rPr lang="en-US" smtClean="0"/>
              <a:t>97</a:t>
            </a:fld>
            <a:endParaRPr lang="en-US"/>
          </a:p>
        </p:txBody>
      </p:sp>
    </p:spTree>
    <p:extLst>
      <p:ext uri="{BB962C8B-B14F-4D97-AF65-F5344CB8AC3E}">
        <p14:creationId xmlns:p14="http://schemas.microsoft.com/office/powerpoint/2010/main" val="4216620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pPr/>
              <a:t>99</a:t>
            </a:fld>
            <a:endParaRPr lang="en-US"/>
          </a:p>
        </p:txBody>
      </p:sp>
    </p:spTree>
    <p:extLst>
      <p:ext uri="{BB962C8B-B14F-4D97-AF65-F5344CB8AC3E}">
        <p14:creationId xmlns:p14="http://schemas.microsoft.com/office/powerpoint/2010/main" val="50490318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pPr/>
              <a:t>100</a:t>
            </a:fld>
            <a:endParaRPr lang="en-US"/>
          </a:p>
        </p:txBody>
      </p:sp>
    </p:spTree>
    <p:extLst>
      <p:ext uri="{BB962C8B-B14F-4D97-AF65-F5344CB8AC3E}">
        <p14:creationId xmlns:p14="http://schemas.microsoft.com/office/powerpoint/2010/main" val="1069491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Figure 9.1 relates the scheduling functions to the process state transition</a:t>
            </a:r>
          </a:p>
          <a:p>
            <a:r>
              <a:rPr lang="en-US" dirty="0"/>
              <a:t>diagram (first shown in Figure 3.9b ). Long-term scheduling is performed when a</a:t>
            </a:r>
          </a:p>
          <a:p>
            <a:r>
              <a:rPr lang="en-US" dirty="0"/>
              <a:t>new process is created. This is a decision whether to add a new process to the set</a:t>
            </a:r>
          </a:p>
          <a:p>
            <a:r>
              <a:rPr lang="en-US" dirty="0"/>
              <a:t>of processes that are currently active. Medium-term scheduling is a part of the</a:t>
            </a:r>
          </a:p>
          <a:p>
            <a:r>
              <a:rPr lang="en-US" dirty="0"/>
              <a:t>swapping function. This is a decision whether to add a process to those that are at</a:t>
            </a:r>
          </a:p>
          <a:p>
            <a:r>
              <a:rPr lang="en-US" dirty="0"/>
              <a:t>least partially in main memory and therefore available for execution. Short-term</a:t>
            </a:r>
          </a:p>
          <a:p>
            <a:r>
              <a:rPr lang="en-US" dirty="0"/>
              <a:t>scheduling is the actual decision of which ready process to execute next.</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104</a:t>
            </a:fld>
            <a:endParaRPr lang="en-US" dirty="0"/>
          </a:p>
        </p:txBody>
      </p:sp>
    </p:spTree>
    <p:extLst>
      <p:ext uri="{BB962C8B-B14F-4D97-AF65-F5344CB8AC3E}">
        <p14:creationId xmlns:p14="http://schemas.microsoft.com/office/powerpoint/2010/main" val="1109716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baseline="0" dirty="0" smtClean="0">
                <a:solidFill>
                  <a:schemeClr val="tx1"/>
                </a:solidFill>
                <a:latin typeface="+mn-lt"/>
                <a:ea typeface="+mn-ea"/>
                <a:cs typeface="+mn-cs"/>
              </a:rPr>
              <a:t>To give a specific example, consider a PC that operates at 1 GHz, which would allow roughly 10</a:t>
            </a:r>
            <a:r>
              <a:rPr lang="en-US" sz="1200" kern="1200" baseline="30000" dirty="0" smtClean="0">
                <a:solidFill>
                  <a:schemeClr val="tx1"/>
                </a:solidFill>
                <a:latin typeface="+mn-lt"/>
                <a:ea typeface="+mn-ea"/>
                <a:cs typeface="+mn-cs"/>
              </a:rPr>
              <a:t>9</a:t>
            </a:r>
            <a:r>
              <a:rPr lang="en-US" sz="1200" kern="1200" baseline="0" dirty="0" smtClean="0">
                <a:solidFill>
                  <a:schemeClr val="tx1"/>
                </a:solidFill>
                <a:latin typeface="+mn-lt"/>
                <a:ea typeface="+mn-ea"/>
                <a:cs typeface="+mn-cs"/>
              </a:rPr>
              <a:t> instructions per second. A typical hard disk has a rotational speed of 7200 revolutions per minute for a half-track rotation time of 4 ms, which is 4 million times slower than the processor.</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Figure 1.5a illustrates this state of affairs. The user program performs a series of WRITE calls interleaved with processing. The solid vertical lines represent segments of code in a program. Code segments 1, 2, and 3 refer to sequences of instructions that do not involve I/O. The WRITE calls are to an I/O routine that is a system utility and that will perform the actual I/O operation. The I/O program consists of three sections: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A sequence of instructions, labeled 4 in the figure, to prepare for the actual I/O operation. This may include copying the data to be output into a special buffer and preparing the parameters for a device command.</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The actual I/O command. Without the use of interrupts, once this command is issued, the program must wait for the I/O device to perform the requested function (or periodically check the status, or poll, the I/O device). The program might wait by simply repeatedly performing a test operation to determine if the I/O operation is done.</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 A sequence of instructions, labeled 5 in the figure, to complete the operation. This may include setting a flag indicating the success or failure of the operation. </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 dashed line represents the path of execution followed by the processor; that is, this line shows the sequence in which instructions are executed. Thus, after the first WRITE instruction is encountered, the user program is interrupted and execution continues with the I/O program. After the I/O program execution is complete, execution resumes in the user program immediately following the WRITE Instruction. </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Because the I/O operation may take a relatively long time to complete, the I/O program is hung up waiting for the operation to complete; hence, the user program is stopped at the point of the WRITE call for some considerable period of time.</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7</a:t>
            </a:fld>
            <a:endParaRPr lang="en-US" dirty="0"/>
          </a:p>
        </p:txBody>
      </p:sp>
    </p:spTree>
    <p:extLst>
      <p:ext uri="{BB962C8B-B14F-4D97-AF65-F5344CB8AC3E}">
        <p14:creationId xmlns:p14="http://schemas.microsoft.com/office/powerpoint/2010/main" val="36366513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Furthermore, we might expand memory to hold three, four, or more</a:t>
            </a:r>
          </a:p>
          <a:p>
            <a:r>
              <a:rPr lang="en-US" sz="1200" kern="1200" baseline="0" dirty="0" smtClean="0">
                <a:solidFill>
                  <a:schemeClr val="tx1"/>
                </a:solidFill>
                <a:latin typeface="+mn-lt"/>
                <a:ea typeface="+mn-ea"/>
                <a:cs typeface="+mn-cs"/>
              </a:rPr>
              <a:t>programs and switch among all of them ( Figure 2.5c ). The approach is known as</a:t>
            </a:r>
          </a:p>
          <a:p>
            <a:r>
              <a:rPr lang="en-US" sz="1200" b="1" kern="1200" baseline="0" dirty="0" smtClean="0">
                <a:solidFill>
                  <a:schemeClr val="tx1"/>
                </a:solidFill>
                <a:latin typeface="+mn-lt"/>
                <a:ea typeface="+mn-ea"/>
                <a:cs typeface="+mn-cs"/>
              </a:rPr>
              <a:t>multiprogramming , or multitasking . It is the central theme of modern operating</a:t>
            </a:r>
          </a:p>
          <a:p>
            <a:r>
              <a:rPr lang="en-US" sz="1200" kern="1200" baseline="0" dirty="0" smtClean="0">
                <a:solidFill>
                  <a:schemeClr val="tx1"/>
                </a:solidFill>
                <a:latin typeface="+mn-lt"/>
                <a:ea typeface="+mn-ea"/>
                <a:cs typeface="+mn-cs"/>
              </a:rPr>
              <a:t>systems.</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10</a:t>
            </a:fld>
            <a:endParaRPr lang="en-US" dirty="0"/>
          </a:p>
        </p:txBody>
      </p:sp>
    </p:spTree>
    <p:extLst>
      <p:ext uri="{BB962C8B-B14F-4D97-AF65-F5344CB8AC3E}">
        <p14:creationId xmlns:p14="http://schemas.microsoft.com/office/powerpoint/2010/main" val="364575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t>11</a:t>
            </a:fld>
            <a:endParaRPr lang="en-US"/>
          </a:p>
        </p:txBody>
      </p:sp>
    </p:spTree>
    <p:extLst>
      <p:ext uri="{BB962C8B-B14F-4D97-AF65-F5344CB8AC3E}">
        <p14:creationId xmlns:p14="http://schemas.microsoft.com/office/powerpoint/2010/main" val="1399445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 An example of a </a:t>
            </a:r>
            <a:r>
              <a:rPr lang="en-US" sz="1200" kern="1200" baseline="0" dirty="0" err="1" smtClean="0">
                <a:solidFill>
                  <a:schemeClr val="tx1"/>
                </a:solidFill>
                <a:latin typeface="+mn-lt"/>
                <a:ea typeface="+mn-ea"/>
                <a:cs typeface="+mn-cs"/>
              </a:rPr>
              <a:t>multicore</a:t>
            </a:r>
            <a:r>
              <a:rPr lang="en-US" sz="1200" kern="1200" baseline="0" dirty="0" smtClean="0">
                <a:solidFill>
                  <a:schemeClr val="tx1"/>
                </a:solidFill>
                <a:latin typeface="+mn-lt"/>
                <a:ea typeface="+mn-ea"/>
                <a:cs typeface="+mn-cs"/>
              </a:rPr>
              <a:t> system is the Intel Core i7-990X, which includes</a:t>
            </a:r>
          </a:p>
          <a:p>
            <a:r>
              <a:rPr lang="en-US" sz="1200" kern="1200" baseline="0" dirty="0" smtClean="0">
                <a:solidFill>
                  <a:schemeClr val="tx1"/>
                </a:solidFill>
                <a:latin typeface="+mn-lt"/>
                <a:ea typeface="+mn-ea"/>
                <a:cs typeface="+mn-cs"/>
              </a:rPr>
              <a:t>six x86 processors, each with a dedicated L2 cache, and with a shared L3 cache</a:t>
            </a:r>
          </a:p>
          <a:p>
            <a:r>
              <a:rPr lang="en-US" sz="1200" kern="1200" baseline="0" dirty="0" smtClean="0">
                <a:solidFill>
                  <a:schemeClr val="tx1"/>
                </a:solidFill>
                <a:latin typeface="+mn-lt"/>
                <a:ea typeface="+mn-ea"/>
                <a:cs typeface="+mn-cs"/>
              </a:rPr>
              <a:t>(Figure 1.20). One mechanism Intel that uses to make its caches more effective is</a:t>
            </a:r>
          </a:p>
          <a:p>
            <a:r>
              <a:rPr lang="en-US" sz="1200" kern="1200" baseline="0" dirty="0" err="1" smtClean="0">
                <a:solidFill>
                  <a:schemeClr val="tx1"/>
                </a:solidFill>
                <a:latin typeface="+mn-lt"/>
                <a:ea typeface="+mn-ea"/>
                <a:cs typeface="+mn-cs"/>
              </a:rPr>
              <a:t>prefetching</a:t>
            </a:r>
            <a:r>
              <a:rPr lang="en-US" sz="1200" kern="1200" baseline="0" dirty="0" smtClean="0">
                <a:solidFill>
                  <a:schemeClr val="tx1"/>
                </a:solidFill>
                <a:latin typeface="+mn-lt"/>
                <a:ea typeface="+mn-ea"/>
                <a:cs typeface="+mn-cs"/>
              </a:rPr>
              <a:t>, in which the hardware examines memory access patterns and attempts</a:t>
            </a:r>
          </a:p>
          <a:p>
            <a:r>
              <a:rPr lang="en-US" sz="1200" kern="1200" baseline="0" dirty="0" smtClean="0">
                <a:solidFill>
                  <a:schemeClr val="tx1"/>
                </a:solidFill>
                <a:latin typeface="+mn-lt"/>
                <a:ea typeface="+mn-ea"/>
                <a:cs typeface="+mn-cs"/>
              </a:rPr>
              <a:t>to fill the caches speculatively with data that’s likely to be requested soon.</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baseline="0" dirty="0" smtClean="0">
              <a:solidFill>
                <a:schemeClr val="tx1"/>
              </a:solidFill>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mn-lt"/>
                <a:ea typeface="+mn-ea"/>
                <a:cs typeface="+mn-cs"/>
              </a:rPr>
              <a:t>The Core i7 chip supports two forms of external communications to other chips. The </a:t>
            </a:r>
            <a:r>
              <a:rPr lang="en-US" sz="1200" b="1" kern="1200" baseline="0" dirty="0" smtClean="0">
                <a:solidFill>
                  <a:schemeClr val="tx1"/>
                </a:solidFill>
                <a:latin typeface="+mn-lt"/>
                <a:ea typeface="+mn-ea"/>
                <a:cs typeface="+mn-cs"/>
              </a:rPr>
              <a:t>DDR3 memory controller brings the memory controller for the DDR </a:t>
            </a:r>
            <a:r>
              <a:rPr lang="en-US" sz="1200" kern="1200" baseline="0" dirty="0" smtClean="0">
                <a:solidFill>
                  <a:schemeClr val="tx1"/>
                </a:solidFill>
                <a:latin typeface="+mn-lt"/>
                <a:ea typeface="+mn-ea"/>
                <a:cs typeface="+mn-cs"/>
              </a:rPr>
              <a:t>(double data rate) main memory onto the chip. The interface supports three channels that are 8 bytes wide for a total bus width of 192 bits, for an aggregate data rate of up to 32 GB/s. With the memory controller on the chip, the Front Side Bus is eliminated. The </a:t>
            </a:r>
            <a:r>
              <a:rPr lang="en-US" sz="1200" b="1" kern="1200" baseline="0" dirty="0" smtClean="0">
                <a:solidFill>
                  <a:schemeClr val="tx1"/>
                </a:solidFill>
                <a:latin typeface="+mn-lt"/>
                <a:ea typeface="+mn-ea"/>
                <a:cs typeface="+mn-cs"/>
              </a:rPr>
              <a:t>QuickPath Interconnect (QPI) is a point-to-point link electrical </a:t>
            </a:r>
            <a:r>
              <a:rPr lang="en-US" sz="1200" kern="1200" baseline="0" dirty="0" smtClean="0">
                <a:solidFill>
                  <a:schemeClr val="tx1"/>
                </a:solidFill>
                <a:latin typeface="+mn-lt"/>
                <a:ea typeface="+mn-ea"/>
                <a:cs typeface="+mn-cs"/>
              </a:rPr>
              <a:t>interconnect specification. It enables high-speed communications among connected processor chips. The QPI link operates at 6.4 GT/s (transfers per second).</a:t>
            </a:r>
            <a:endParaRPr lang="en-US" dirty="0" smtClean="0"/>
          </a:p>
          <a:p>
            <a:r>
              <a:rPr lang="en-US" sz="1200" kern="1200" baseline="0" dirty="0" smtClean="0">
                <a:solidFill>
                  <a:schemeClr val="tx1"/>
                </a:solidFill>
                <a:latin typeface="+mn-lt"/>
                <a:ea typeface="+mn-ea"/>
                <a:cs typeface="+mn-cs"/>
              </a:rPr>
              <a:t> At 16 bits per transfer, that adds up to 12.8 GB/</a:t>
            </a:r>
            <a:r>
              <a:rPr lang="en-US" sz="1200" kern="1200" baseline="0" dirty="0" err="1" smtClean="0">
                <a:solidFill>
                  <a:schemeClr val="tx1"/>
                </a:solidFill>
                <a:latin typeface="+mn-lt"/>
                <a:ea typeface="+mn-ea"/>
                <a:cs typeface="+mn-cs"/>
              </a:rPr>
              <a:t>s</a:t>
            </a:r>
            <a:r>
              <a:rPr lang="en-US" sz="1200" kern="1200" baseline="0" dirty="0" smtClean="0">
                <a:solidFill>
                  <a:schemeClr val="tx1"/>
                </a:solidFill>
                <a:latin typeface="+mn-lt"/>
                <a:ea typeface="+mn-ea"/>
                <a:cs typeface="+mn-cs"/>
              </a:rPr>
              <a:t>; and since QPI links involve dedicated bidirectional</a:t>
            </a:r>
          </a:p>
          <a:p>
            <a:r>
              <a:rPr lang="en-US" sz="1200" kern="1200" baseline="0" dirty="0" smtClean="0">
                <a:solidFill>
                  <a:schemeClr val="tx1"/>
                </a:solidFill>
                <a:latin typeface="+mn-lt"/>
                <a:ea typeface="+mn-ea"/>
                <a:cs typeface="+mn-cs"/>
              </a:rPr>
              <a:t>pairs, the total bandwidth is 25.6 GB/</a:t>
            </a:r>
            <a:r>
              <a:rPr lang="en-US" sz="1200" kern="1200" baseline="0" dirty="0" err="1" smtClean="0">
                <a:solidFill>
                  <a:schemeClr val="tx1"/>
                </a:solidFill>
                <a:latin typeface="+mn-lt"/>
                <a:ea typeface="+mn-ea"/>
                <a:cs typeface="+mn-cs"/>
              </a:rPr>
              <a:t>s</a:t>
            </a:r>
            <a:r>
              <a:rPr lang="en-US" sz="1200" kern="1200" baseline="0" dirty="0" smtClean="0">
                <a:solidFill>
                  <a:schemeClr val="tx1"/>
                </a:solidFill>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12</a:t>
            </a:fld>
            <a:endParaRPr lang="en-US" dirty="0"/>
          </a:p>
        </p:txBody>
      </p:sp>
    </p:spTree>
    <p:extLst>
      <p:ext uri="{BB962C8B-B14F-4D97-AF65-F5344CB8AC3E}">
        <p14:creationId xmlns:p14="http://schemas.microsoft.com/office/powerpoint/2010/main" val="1179920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Readers and Writers problem for shared access … cache could become inconsistent if writing was taking place</a:t>
            </a:r>
            <a:endParaRPr lang="en-US" dirty="0"/>
          </a:p>
        </p:txBody>
      </p:sp>
      <p:sp>
        <p:nvSpPr>
          <p:cNvPr id="4" name="Slide Number Placeholder 3"/>
          <p:cNvSpPr>
            <a:spLocks noGrp="1"/>
          </p:cNvSpPr>
          <p:nvPr>
            <p:ph type="sldNum" sz="quarter" idx="10"/>
          </p:nvPr>
        </p:nvSpPr>
        <p:spPr/>
        <p:txBody>
          <a:bodyPr/>
          <a:lstStyle/>
          <a:p>
            <a:fld id="{EEF7308F-9C2E-4492-BAF1-ED1303A4E29C}" type="slidenum">
              <a:rPr lang="en-US" smtClean="0"/>
              <a:t>14</a:t>
            </a:fld>
            <a:endParaRPr lang="en-US"/>
          </a:p>
        </p:txBody>
      </p:sp>
    </p:spTree>
    <p:extLst>
      <p:ext uri="{BB962C8B-B14F-4D97-AF65-F5344CB8AC3E}">
        <p14:creationId xmlns:p14="http://schemas.microsoft.com/office/powerpoint/2010/main" val="33218798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When a file server is used, performance of file I/O can</a:t>
            </a:r>
          </a:p>
          <a:p>
            <a:r>
              <a:rPr lang="en-US" sz="1200" kern="1200" baseline="0" dirty="0" smtClean="0">
                <a:solidFill>
                  <a:schemeClr val="tx1"/>
                </a:solidFill>
                <a:latin typeface="+mn-lt"/>
                <a:ea typeface="+mn-ea"/>
                <a:cs typeface="+mn-cs"/>
              </a:rPr>
              <a:t>be noticeably degraded relative to local file access because of the delays imposed</a:t>
            </a:r>
          </a:p>
          <a:p>
            <a:r>
              <a:rPr lang="en-US" sz="1200" kern="1200" baseline="0" dirty="0" smtClean="0">
                <a:solidFill>
                  <a:schemeClr val="tx1"/>
                </a:solidFill>
                <a:latin typeface="+mn-lt"/>
                <a:ea typeface="+mn-ea"/>
                <a:cs typeface="+mn-cs"/>
              </a:rPr>
              <a:t>by the network. To reduce this performance penalty, individual systems can use file</a:t>
            </a:r>
          </a:p>
          <a:p>
            <a:r>
              <a:rPr lang="en-US" sz="1200" kern="1200" baseline="0" dirty="0" smtClean="0">
                <a:solidFill>
                  <a:schemeClr val="tx1"/>
                </a:solidFill>
                <a:latin typeface="+mn-lt"/>
                <a:ea typeface="+mn-ea"/>
                <a:cs typeface="+mn-cs"/>
              </a:rPr>
              <a:t>caches to hold recently accessed file records. Because of the principle of locality, use</a:t>
            </a:r>
          </a:p>
          <a:p>
            <a:r>
              <a:rPr lang="en-US" sz="1200" kern="1200" baseline="0" dirty="0" smtClean="0">
                <a:solidFill>
                  <a:schemeClr val="tx1"/>
                </a:solidFill>
                <a:latin typeface="+mn-lt"/>
                <a:ea typeface="+mn-ea"/>
                <a:cs typeface="+mn-cs"/>
              </a:rPr>
              <a:t>of a local file cache should reduce the number of remote server accesses that must</a:t>
            </a:r>
          </a:p>
          <a:p>
            <a:r>
              <a:rPr lang="en-US" sz="1200" kern="1200" baseline="0" dirty="0" smtClean="0">
                <a:solidFill>
                  <a:schemeClr val="tx1"/>
                </a:solidFill>
                <a:latin typeface="+mn-lt"/>
                <a:ea typeface="+mn-ea"/>
                <a:cs typeface="+mn-cs"/>
              </a:rPr>
              <a:t>be made.</a:t>
            </a: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15</a:t>
            </a:fld>
            <a:endParaRPr lang="en-US" dirty="0"/>
          </a:p>
        </p:txBody>
      </p:sp>
    </p:spTree>
    <p:extLst>
      <p:ext uri="{BB962C8B-B14F-4D97-AF65-F5344CB8AC3E}">
        <p14:creationId xmlns:p14="http://schemas.microsoft.com/office/powerpoint/2010/main" val="31572079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chart" Target="../charts/chart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1" name="Picture 10" descr="green-panormic_rv.jpg"/>
          <p:cNvPicPr>
            <a:picLocks noChangeAspect="1"/>
          </p:cNvPicPr>
          <p:nvPr userDrawn="1"/>
        </p:nvPicPr>
        <p:blipFill>
          <a:blip r:embed="rId2"/>
          <a:stretch>
            <a:fillRect/>
          </a:stretch>
        </p:blipFill>
        <p:spPr>
          <a:xfrm>
            <a:off x="714" y="0"/>
            <a:ext cx="9231965" cy="6925056"/>
          </a:xfrm>
          <a:prstGeom prst="rect">
            <a:avLst/>
          </a:prstGeom>
        </p:spPr>
      </p:pic>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03F31BF-7BAA-B545-8A54-BD6165549183}" type="datetimeFigureOut">
              <a:rPr lang="en-US" smtClean="0"/>
              <a:pPr/>
              <a:t>6/7/16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DF3B2-5B0F-514C-AE92-94CAAA68DD3A}"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3F31BF-7BAA-B545-8A54-BD6165549183}" type="datetimeFigureOut">
              <a:rPr lang="en-US" smtClean="0"/>
              <a:pPr/>
              <a:t>6/7/16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DF3B2-5B0F-514C-AE92-94CAAA68DD3A}" type="slidenum">
              <a:rPr lang="en-US" smtClean="0"/>
              <a:pPr/>
              <a:t>‹#›</a:t>
            </a:fld>
            <a:endParaRPr lang="en-US"/>
          </a:p>
        </p:txBody>
      </p:sp>
    </p:spTree>
    <p:extLst>
      <p:ext uri="{BB962C8B-B14F-4D97-AF65-F5344CB8AC3E}">
        <p14:creationId xmlns:p14="http://schemas.microsoft.com/office/powerpoint/2010/main" val="1348497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useBgFill="1">
        <p:nvSpPr>
          <p:cNvPr id="10" name="Rectangle 9"/>
          <p:cNvSpPr/>
          <p:nvPr/>
        </p:nvSpPr>
        <p:spPr>
          <a:xfrm>
            <a:off x="333828" y="566057"/>
            <a:ext cx="8454571" cy="21335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320040" y="320040"/>
            <a:ext cx="8503920" cy="6217920"/>
          </a:xfrm>
          <a:prstGeom prst="rect">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457200" y="457200"/>
            <a:ext cx="8229600" cy="118872"/>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58368" y="1644868"/>
            <a:ext cx="3657600" cy="1098332"/>
          </a:xfrm>
        </p:spPr>
        <p:txBody>
          <a:bodyPr anchor="b"/>
          <a:lstStyle>
            <a:lvl1pPr algn="l">
              <a:defRPr sz="3600" b="0">
                <a:solidFill>
                  <a:schemeClr val="accent1"/>
                </a:solidFill>
                <a:effectLst/>
              </a:defRPr>
            </a:lvl1pPr>
          </a:lstStyle>
          <a:p>
            <a:r>
              <a:rPr lang="en-US" smtClean="0"/>
              <a:t>Click to edit Master title style</a:t>
            </a:r>
            <a:endParaRPr/>
          </a:p>
        </p:txBody>
      </p:sp>
      <p:sp>
        <p:nvSpPr>
          <p:cNvPr id="3" name="Content Placeholder 2"/>
          <p:cNvSpPr>
            <a:spLocks noGrp="1"/>
          </p:cNvSpPr>
          <p:nvPr>
            <p:ph idx="1"/>
          </p:nvPr>
        </p:nvSpPr>
        <p:spPr>
          <a:xfrm>
            <a:off x="4828032" y="654268"/>
            <a:ext cx="3657600" cy="5486400"/>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658368" y="2774731"/>
            <a:ext cx="3657600" cy="3168869"/>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35E854A5-A6D3-4FF2-A83D-4A92E35723B6}" type="datetimeFigureOut">
              <a:rPr lang="en-US" smtClean="0"/>
              <a:pPr>
                <a:defRPr/>
              </a:pPr>
              <a:t>6/7/16</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BAB79F47-3AF0-4617-BC60-2E592392BB48}" type="slidenum">
              <a:rPr lang="en-US" smtClean="0"/>
              <a:pPr>
                <a:defRPr/>
              </a:pPr>
              <a:t>‹#›</a:t>
            </a:fld>
            <a:endParaRPr lang="en-US" dirty="0"/>
          </a:p>
        </p:txBody>
      </p:sp>
    </p:spTree>
    <p:extLst>
      <p:ext uri="{BB962C8B-B14F-4D97-AF65-F5344CB8AC3E}">
        <p14:creationId xmlns:p14="http://schemas.microsoft.com/office/powerpoint/2010/main" val="17646992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654050" y="2286001"/>
            <a:ext cx="7848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pPr>
              <a:defRPr/>
            </a:pPr>
            <a:fld id="{7C66A413-49FB-4888-9F11-441202D20B06}" type="datetimeFigureOut">
              <a:rPr lang="en-US" smtClean="0"/>
              <a:pPr>
                <a:defRPr/>
              </a:pPr>
              <a:t>6/7/16</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FDF6211F-5278-4B8E-96CF-461F9E543AC9}" type="slidenum">
              <a:rPr lang="en-US" smtClean="0"/>
              <a:pPr>
                <a:defRPr/>
              </a:pPr>
              <a:t>‹#›</a:t>
            </a:fld>
            <a:endParaRPr lang="en-US" dirty="0"/>
          </a:p>
        </p:txBody>
      </p:sp>
      <p:sp>
        <p:nvSpPr>
          <p:cNvPr id="9" name="Content Placeholder 2"/>
          <p:cNvSpPr>
            <a:spLocks noGrp="1"/>
          </p:cNvSpPr>
          <p:nvPr>
            <p:ph sz="half" idx="13"/>
          </p:nvPr>
        </p:nvSpPr>
        <p:spPr>
          <a:xfrm>
            <a:off x="654050" y="4302966"/>
            <a:ext cx="7848600" cy="18288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extLst>
      <p:ext uri="{BB962C8B-B14F-4D97-AF65-F5344CB8AC3E}">
        <p14:creationId xmlns:p14="http://schemas.microsoft.com/office/powerpoint/2010/main" val="2928555979"/>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22329"/>
            <a:ext cx="8229600" cy="1143000"/>
          </a:xfrm>
        </p:spPr>
        <p:txBody>
          <a:bodyPr/>
          <a:lstStyle>
            <a:lvl1pPr>
              <a:defRPr>
                <a:latin typeface="Arial"/>
                <a:cs typeface="Arial"/>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847892"/>
            <a:ext cx="8229600" cy="4220806"/>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457200" y="6310965"/>
            <a:ext cx="2133600" cy="365125"/>
          </a:xfrm>
        </p:spPr>
        <p:txBody>
          <a:bodyPr/>
          <a:lstStyle>
            <a:lvl1pPr>
              <a:defRPr>
                <a:latin typeface="Arial"/>
                <a:cs typeface="Arial"/>
              </a:defRPr>
            </a:lvl1pPr>
          </a:lstStyle>
          <a:p>
            <a:fld id="{F03F31BF-7BAA-B545-8A54-BD6165549183}" type="datetimeFigureOut">
              <a:rPr lang="en-US" smtClean="0"/>
              <a:pPr/>
              <a:t>6/7/16</a:t>
            </a:fld>
            <a:endParaRPr lang="en-US" dirty="0"/>
          </a:p>
        </p:txBody>
      </p:sp>
      <p:sp>
        <p:nvSpPr>
          <p:cNvPr id="5" name="Footer Placeholder 4"/>
          <p:cNvSpPr>
            <a:spLocks noGrp="1"/>
          </p:cNvSpPr>
          <p:nvPr>
            <p:ph type="ftr" sz="quarter" idx="11"/>
          </p:nvPr>
        </p:nvSpPr>
        <p:spPr>
          <a:xfrm>
            <a:off x="3124200" y="6310965"/>
            <a:ext cx="2895600" cy="365125"/>
          </a:xfrm>
        </p:spPr>
        <p:txBody>
          <a:bodyPr/>
          <a:lstStyle>
            <a:lvl1pPr>
              <a:defRPr>
                <a:latin typeface="Arial"/>
                <a:cs typeface="Arial"/>
              </a:defRPr>
            </a:lvl1pPr>
          </a:lstStyle>
          <a:p>
            <a:endParaRPr lang="en-US" dirty="0"/>
          </a:p>
        </p:txBody>
      </p:sp>
      <p:sp>
        <p:nvSpPr>
          <p:cNvPr id="6" name="Slide Number Placeholder 5"/>
          <p:cNvSpPr>
            <a:spLocks noGrp="1"/>
          </p:cNvSpPr>
          <p:nvPr>
            <p:ph type="sldNum" sz="quarter" idx="12"/>
          </p:nvPr>
        </p:nvSpPr>
        <p:spPr>
          <a:xfrm>
            <a:off x="6553200" y="6310965"/>
            <a:ext cx="2133600" cy="365125"/>
          </a:xfrm>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normAutofit/>
          </a:bodyPr>
          <a:lstStyle>
            <a:lvl1pPr algn="l">
              <a:defRPr sz="2800" b="1" cap="all">
                <a:latin typeface="Arial"/>
                <a:cs typeface="Aria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lvl1pPr>
              <a:defRPr>
                <a:latin typeface="Arial"/>
                <a:cs typeface="Arial"/>
              </a:defRPr>
            </a:lvl1pPr>
          </a:lstStyle>
          <a:p>
            <a:fld id="{F03F31BF-7BAA-B545-8A54-BD6165549183}" type="datetimeFigureOut">
              <a:rPr lang="en-US" smtClean="0"/>
              <a:pPr/>
              <a:t>6/7/16</a:t>
            </a:fld>
            <a:endParaRPr lang="en-US" dirty="0"/>
          </a:p>
        </p:txBody>
      </p:sp>
      <p:sp>
        <p:nvSpPr>
          <p:cNvPr id="5" name="Footer Placeholder 4"/>
          <p:cNvSpPr>
            <a:spLocks noGrp="1"/>
          </p:cNvSpPr>
          <p:nvPr>
            <p:ph type="ftr" sz="quarter" idx="11"/>
          </p:nvPr>
        </p:nvSpPr>
        <p:spPr/>
        <p:txBody>
          <a:bodyPr/>
          <a:lstStyle>
            <a:lvl1pPr>
              <a:defRPr>
                <a:latin typeface="Arial"/>
                <a:cs typeface="Arial"/>
              </a:defRPr>
            </a:lvl1pPr>
          </a:lstStyle>
          <a:p>
            <a:endParaRPr lang="en-US" dirty="0"/>
          </a:p>
        </p:txBody>
      </p:sp>
      <p:sp>
        <p:nvSpPr>
          <p:cNvPr id="6" name="Slide Number Placeholder 5"/>
          <p:cNvSpPr>
            <a:spLocks noGrp="1"/>
          </p:cNvSpPr>
          <p:nvPr>
            <p:ph type="sldNum" sz="quarter" idx="12"/>
          </p:nvPr>
        </p:nvSpPr>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494445"/>
            <a:ext cx="8229600" cy="1143000"/>
          </a:xfrm>
        </p:spPr>
        <p:txBody>
          <a:bodyPr/>
          <a:lstStyle>
            <a:lvl1pPr>
              <a:defRPr>
                <a:latin typeface="Arial"/>
                <a:cs typeface="Arial"/>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457200" y="1820008"/>
            <a:ext cx="4038600" cy="4204524"/>
          </a:xfrm>
        </p:spPr>
        <p:txBody>
          <a:bodyPr/>
          <a:lstStyle>
            <a:lvl1pPr>
              <a:defRPr sz="2800">
                <a:latin typeface="Arial"/>
                <a:cs typeface="Arial"/>
              </a:defRPr>
            </a:lvl1pPr>
            <a:lvl2pPr>
              <a:defRPr sz="2400">
                <a:latin typeface="Arial"/>
                <a:cs typeface="Arial"/>
              </a:defRPr>
            </a:lvl2pPr>
            <a:lvl3pPr>
              <a:defRPr sz="2000">
                <a:latin typeface="Arial"/>
                <a:cs typeface="Arial"/>
              </a:defRPr>
            </a:lvl3pPr>
            <a:lvl4pPr>
              <a:defRPr sz="1800">
                <a:latin typeface="Arial"/>
                <a:cs typeface="Arial"/>
              </a:defRPr>
            </a:lvl4pPr>
            <a:lvl5pPr>
              <a:defRPr sz="18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820007"/>
            <a:ext cx="4038600" cy="4204525"/>
          </a:xfrm>
        </p:spPr>
        <p:txBody>
          <a:bodyPr/>
          <a:lstStyle>
            <a:lvl1pPr>
              <a:defRPr sz="2800">
                <a:latin typeface="Arial"/>
                <a:cs typeface="Arial"/>
              </a:defRPr>
            </a:lvl1pPr>
            <a:lvl2pPr>
              <a:defRPr sz="2400">
                <a:latin typeface="Arial"/>
                <a:cs typeface="Arial"/>
              </a:defRPr>
            </a:lvl2pPr>
            <a:lvl3pPr>
              <a:defRPr sz="2000">
                <a:latin typeface="Arial"/>
                <a:cs typeface="Arial"/>
              </a:defRPr>
            </a:lvl3pPr>
            <a:lvl4pPr>
              <a:defRPr sz="1800">
                <a:latin typeface="Arial"/>
                <a:cs typeface="Arial"/>
              </a:defRPr>
            </a:lvl4pPr>
            <a:lvl5pPr>
              <a:defRPr sz="18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a:xfrm>
            <a:off x="457200" y="6250517"/>
            <a:ext cx="2133600" cy="365125"/>
          </a:xfrm>
        </p:spPr>
        <p:txBody>
          <a:bodyPr/>
          <a:lstStyle>
            <a:lvl1pPr>
              <a:defRPr>
                <a:latin typeface="Arial"/>
                <a:cs typeface="Arial"/>
              </a:defRPr>
            </a:lvl1pPr>
          </a:lstStyle>
          <a:p>
            <a:fld id="{F03F31BF-7BAA-B545-8A54-BD6165549183}" type="datetimeFigureOut">
              <a:rPr lang="en-US" smtClean="0"/>
              <a:pPr/>
              <a:t>6/7/16</a:t>
            </a:fld>
            <a:endParaRPr lang="en-US" dirty="0"/>
          </a:p>
        </p:txBody>
      </p:sp>
      <p:sp>
        <p:nvSpPr>
          <p:cNvPr id="6" name="Footer Placeholder 5"/>
          <p:cNvSpPr>
            <a:spLocks noGrp="1"/>
          </p:cNvSpPr>
          <p:nvPr>
            <p:ph type="ftr" sz="quarter" idx="11"/>
          </p:nvPr>
        </p:nvSpPr>
        <p:spPr>
          <a:xfrm>
            <a:off x="3124200" y="6250517"/>
            <a:ext cx="2895600" cy="365125"/>
          </a:xfrm>
        </p:spPr>
        <p:txBody>
          <a:bodyPr/>
          <a:lstStyle>
            <a:lvl1pPr>
              <a:defRPr>
                <a:latin typeface="Arial"/>
                <a:cs typeface="Arial"/>
              </a:defRPr>
            </a:lvl1pPr>
          </a:lstStyle>
          <a:p>
            <a:endParaRPr lang="en-US" dirty="0"/>
          </a:p>
        </p:txBody>
      </p:sp>
      <p:sp>
        <p:nvSpPr>
          <p:cNvPr id="7" name="Slide Number Placeholder 6"/>
          <p:cNvSpPr>
            <a:spLocks noGrp="1"/>
          </p:cNvSpPr>
          <p:nvPr>
            <p:ph type="sldNum" sz="quarter" idx="12"/>
          </p:nvPr>
        </p:nvSpPr>
        <p:spPr>
          <a:xfrm>
            <a:off x="6553200" y="6250517"/>
            <a:ext cx="2133600" cy="365125"/>
          </a:xfrm>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61747"/>
            <a:ext cx="8229600" cy="1143000"/>
          </a:xfrm>
        </p:spPr>
        <p:txBody>
          <a:bodyPr/>
          <a:lstStyle>
            <a:lvl1pPr>
              <a:defRPr>
                <a:latin typeface="Arial"/>
                <a:cs typeface="Aria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norm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461984"/>
            <a:ext cx="4040188" cy="3670555"/>
          </a:xfrm>
        </p:spPr>
        <p:txBody>
          <a:bodyPr/>
          <a:lstStyle>
            <a:lvl1pPr>
              <a:defRPr sz="2400">
                <a:latin typeface="Arial"/>
                <a:cs typeface="Arial"/>
              </a:defRPr>
            </a:lvl1pPr>
            <a:lvl2pPr>
              <a:defRPr sz="2000">
                <a:latin typeface="Arial"/>
                <a:cs typeface="Arial"/>
              </a:defRPr>
            </a:lvl2pPr>
            <a:lvl3pPr>
              <a:defRPr sz="1800">
                <a:latin typeface="Arial"/>
                <a:cs typeface="Arial"/>
              </a:defRPr>
            </a:lvl3pPr>
            <a:lvl4pPr>
              <a:defRPr sz="1600">
                <a:latin typeface="Arial"/>
                <a:cs typeface="Arial"/>
              </a:defRPr>
            </a:lvl4pPr>
            <a:lvl5pPr>
              <a:defRPr sz="1600">
                <a:latin typeface="Arial"/>
                <a:cs typeface="Arial"/>
              </a:defRPr>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norm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645025" y="2461984"/>
            <a:ext cx="4041775" cy="3670555"/>
          </a:xfrm>
        </p:spPr>
        <p:txBody>
          <a:bodyPr/>
          <a:lstStyle>
            <a:lvl1pPr>
              <a:defRPr sz="2400">
                <a:latin typeface="Arial"/>
                <a:cs typeface="Arial"/>
              </a:defRPr>
            </a:lvl1pPr>
            <a:lvl2pPr>
              <a:defRPr sz="2000">
                <a:latin typeface="Arial"/>
                <a:cs typeface="Arial"/>
              </a:defRPr>
            </a:lvl2pPr>
            <a:lvl3pPr>
              <a:defRPr sz="1800">
                <a:latin typeface="Arial"/>
                <a:cs typeface="Arial"/>
              </a:defRPr>
            </a:lvl3pPr>
            <a:lvl4pPr>
              <a:defRPr sz="1600">
                <a:latin typeface="Arial"/>
                <a:cs typeface="Arial"/>
              </a:defRPr>
            </a:lvl4pPr>
            <a:lvl5pPr>
              <a:defRPr sz="1600">
                <a:latin typeface="Arial"/>
                <a:cs typeface="Arial"/>
              </a:defRPr>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a:xfrm>
            <a:off x="457200" y="6278334"/>
            <a:ext cx="2133600" cy="365125"/>
          </a:xfrm>
        </p:spPr>
        <p:txBody>
          <a:bodyPr/>
          <a:lstStyle>
            <a:lvl1pPr>
              <a:defRPr>
                <a:latin typeface="Arial"/>
                <a:cs typeface="Arial"/>
              </a:defRPr>
            </a:lvl1pPr>
          </a:lstStyle>
          <a:p>
            <a:fld id="{F03F31BF-7BAA-B545-8A54-BD6165549183}" type="datetimeFigureOut">
              <a:rPr lang="en-US" smtClean="0"/>
              <a:pPr/>
              <a:t>6/7/16</a:t>
            </a:fld>
            <a:endParaRPr lang="en-US" dirty="0"/>
          </a:p>
        </p:txBody>
      </p:sp>
      <p:sp>
        <p:nvSpPr>
          <p:cNvPr id="8" name="Footer Placeholder 7"/>
          <p:cNvSpPr>
            <a:spLocks noGrp="1"/>
          </p:cNvSpPr>
          <p:nvPr>
            <p:ph type="ftr" sz="quarter" idx="11"/>
          </p:nvPr>
        </p:nvSpPr>
        <p:spPr>
          <a:xfrm>
            <a:off x="3124200" y="6278334"/>
            <a:ext cx="2895600" cy="365125"/>
          </a:xfrm>
        </p:spPr>
        <p:txBody>
          <a:bodyPr/>
          <a:lstStyle>
            <a:lvl1pPr>
              <a:defRPr>
                <a:latin typeface="Arial"/>
                <a:cs typeface="Arial"/>
              </a:defRPr>
            </a:lvl1pPr>
          </a:lstStyle>
          <a:p>
            <a:endParaRPr lang="en-US" dirty="0"/>
          </a:p>
        </p:txBody>
      </p:sp>
      <p:sp>
        <p:nvSpPr>
          <p:cNvPr id="9" name="Slide Number Placeholder 8"/>
          <p:cNvSpPr>
            <a:spLocks noGrp="1"/>
          </p:cNvSpPr>
          <p:nvPr>
            <p:ph type="sldNum" sz="quarter" idx="12"/>
          </p:nvPr>
        </p:nvSpPr>
        <p:spPr>
          <a:xfrm>
            <a:off x="6553200" y="6278334"/>
            <a:ext cx="2133600" cy="365125"/>
          </a:xfrm>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461881"/>
            <a:ext cx="8229600" cy="1143000"/>
          </a:xfrm>
        </p:spPr>
        <p:txBody>
          <a:bodyPr/>
          <a:lstStyle>
            <a:lvl1pPr>
              <a:defRPr>
                <a:latin typeface="Arial"/>
                <a:cs typeface="Arial"/>
              </a:defRPr>
            </a:lvl1p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lvl1pPr>
              <a:defRPr>
                <a:latin typeface="Arial"/>
                <a:cs typeface="Arial"/>
              </a:defRPr>
            </a:lvl1pPr>
          </a:lstStyle>
          <a:p>
            <a:fld id="{F03F31BF-7BAA-B545-8A54-BD6165549183}" type="datetimeFigureOut">
              <a:rPr lang="en-US" smtClean="0"/>
              <a:pPr/>
              <a:t>6/7/16</a:t>
            </a:fld>
            <a:endParaRPr lang="en-US" dirty="0"/>
          </a:p>
        </p:txBody>
      </p:sp>
      <p:sp>
        <p:nvSpPr>
          <p:cNvPr id="4" name="Footer Placeholder 3"/>
          <p:cNvSpPr>
            <a:spLocks noGrp="1"/>
          </p:cNvSpPr>
          <p:nvPr>
            <p:ph type="ftr" sz="quarter" idx="11"/>
          </p:nvPr>
        </p:nvSpPr>
        <p:spPr/>
        <p:txBody>
          <a:bodyPr/>
          <a:lstStyle>
            <a:lvl1pPr>
              <a:defRPr>
                <a:latin typeface="Arial"/>
                <a:cs typeface="Arial"/>
              </a:defRPr>
            </a:lvl1pPr>
          </a:lstStyle>
          <a:p>
            <a:endParaRPr lang="en-US" dirty="0"/>
          </a:p>
        </p:txBody>
      </p:sp>
      <p:sp>
        <p:nvSpPr>
          <p:cNvPr id="5" name="Slide Number Placeholder 4"/>
          <p:cNvSpPr>
            <a:spLocks noGrp="1"/>
          </p:cNvSpPr>
          <p:nvPr>
            <p:ph type="sldNum" sz="quarter" idx="12"/>
          </p:nvPr>
        </p:nvSpPr>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3F31BF-7BAA-B545-8A54-BD6165549183}" type="datetimeFigureOut">
              <a:rPr lang="en-US" smtClean="0"/>
              <a:pPr/>
              <a:t>6/7/16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44DF3B2-5B0F-514C-AE92-94CAAA68DD3A}"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atin typeface="Arial"/>
                <a:cs typeface="Arial"/>
              </a:defRPr>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lvl1pPr>
              <a:defRPr>
                <a:latin typeface="Arial"/>
                <a:cs typeface="Arial"/>
              </a:defRPr>
            </a:lvl1pPr>
          </a:lstStyle>
          <a:p>
            <a:fld id="{F03F31BF-7BAA-B545-8A54-BD6165549183}" type="datetimeFigureOut">
              <a:rPr lang="en-US" smtClean="0"/>
              <a:pPr/>
              <a:t>6/7/16</a:t>
            </a:fld>
            <a:endParaRPr lang="en-US" dirty="0"/>
          </a:p>
        </p:txBody>
      </p:sp>
      <p:sp>
        <p:nvSpPr>
          <p:cNvPr id="6" name="Footer Placeholder 5"/>
          <p:cNvSpPr>
            <a:spLocks noGrp="1"/>
          </p:cNvSpPr>
          <p:nvPr>
            <p:ph type="ftr" sz="quarter" idx="11"/>
          </p:nvPr>
        </p:nvSpPr>
        <p:spPr/>
        <p:txBody>
          <a:bodyPr/>
          <a:lstStyle>
            <a:lvl1pPr>
              <a:defRPr>
                <a:latin typeface="Arial"/>
                <a:cs typeface="Arial"/>
              </a:defRPr>
            </a:lvl1pPr>
          </a:lstStyle>
          <a:p>
            <a:endParaRPr lang="en-US" dirty="0"/>
          </a:p>
        </p:txBody>
      </p:sp>
      <p:sp>
        <p:nvSpPr>
          <p:cNvPr id="7" name="Slide Number Placeholder 6"/>
          <p:cNvSpPr>
            <a:spLocks noGrp="1"/>
          </p:cNvSpPr>
          <p:nvPr>
            <p:ph type="sldNum" sz="quarter" idx="12"/>
          </p:nvPr>
        </p:nvSpPr>
        <p:spPr/>
        <p:txBody>
          <a:bodyPr/>
          <a:lstStyle>
            <a:lvl1pPr>
              <a:defRPr>
                <a:latin typeface="Arial"/>
                <a:cs typeface="Arial"/>
              </a:defRPr>
            </a:lvl1pPr>
          </a:lstStyle>
          <a:p>
            <a:fld id="{644DF3B2-5B0F-514C-AE92-94CAAA68DD3A}"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POnTheFly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03F31BF-7BAA-B545-8A54-BD6165549183}" type="datetimeFigureOut">
              <a:rPr lang="en-US" smtClean="0"/>
              <a:pPr/>
              <a:t>6/7/16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44DF3B2-5B0F-514C-AE92-94CAAA68DD3A}" type="slidenum">
              <a:rPr lang="en-US" smtClean="0"/>
              <a:pPr/>
              <a:t>‹#›</a:t>
            </a:fld>
            <a:endParaRPr lang="en-US"/>
          </a:p>
        </p:txBody>
      </p:sp>
      <p:graphicFrame>
        <p:nvGraphicFramePr>
          <p:cNvPr id="6" name="TPChart" hidden="1"/>
          <p:cNvGraphicFramePr/>
          <p:nvPr userDrawn="1">
            <p:extLst>
              <p:ext uri="{D42A27DB-BD31-4B8C-83A1-F6EECF244321}">
                <p14:modId xmlns:p14="http://schemas.microsoft.com/office/powerpoint/2010/main" val="301756579"/>
              </p:ext>
            </p:extLst>
          </p:nvPr>
        </p:nvGraphicFramePr>
        <p:xfrm>
          <a:off x="6350000" y="1600200"/>
          <a:ext cx="2540000" cy="254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7189831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3F31BF-7BAA-B545-8A54-BD6165549183}" type="datetimeFigureOut">
              <a:rPr lang="en-US" smtClean="0"/>
              <a:pPr/>
              <a:t>6/7/16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4DF3B2-5B0F-514C-AE92-94CAAA68DD3A}" type="slidenum">
              <a:rPr lang="en-US" smtClean="0"/>
              <a:pPr/>
              <a:t>‹#›</a:t>
            </a:fld>
            <a:endParaRPr lang="en-US"/>
          </a:p>
        </p:txBody>
      </p:sp>
      <p:pic>
        <p:nvPicPr>
          <p:cNvPr id="9" name="Picture 8" descr="green-stripe.jpg"/>
          <p:cNvPicPr>
            <a:picLocks noChangeAspect="1"/>
          </p:cNvPicPr>
          <p:nvPr userDrawn="1"/>
        </p:nvPicPr>
        <p:blipFill>
          <a:blip r:embed="rId14"/>
          <a:stretch>
            <a:fillRect/>
          </a:stretch>
        </p:blipFill>
        <p:spPr>
          <a:xfrm>
            <a:off x="714" y="0"/>
            <a:ext cx="9231965" cy="6925056"/>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100.xml.rels><?xml version="1.0" encoding="UTF-8" standalone="yes"?>
<Relationships xmlns="http://schemas.openxmlformats.org/package/2006/relationships"><Relationship Id="rId3" Type="http://schemas.openxmlformats.org/officeDocument/2006/relationships/tags" Target="../tags/tag170.xml"/><Relationship Id="rId4" Type="http://schemas.openxmlformats.org/officeDocument/2006/relationships/slideLayout" Target="../slideLayouts/slideLayout10.xml"/><Relationship Id="rId5" Type="http://schemas.openxmlformats.org/officeDocument/2006/relationships/notesSlide" Target="../notesSlides/notesSlide37.xml"/><Relationship Id="rId6" Type="http://schemas.openxmlformats.org/officeDocument/2006/relationships/chart" Target="../charts/chart64.xml"/><Relationship Id="rId1" Type="http://schemas.openxmlformats.org/officeDocument/2006/relationships/tags" Target="../tags/tag168.xml"/><Relationship Id="rId2" Type="http://schemas.openxmlformats.org/officeDocument/2006/relationships/tags" Target="../tags/tag169.xml"/></Relationships>
</file>

<file path=ppt/slides/_rels/slide101.xml.rels><?xml version="1.0" encoding="UTF-8" standalone="yes"?>
<Relationships xmlns="http://schemas.openxmlformats.org/package/2006/relationships"><Relationship Id="rId3" Type="http://schemas.openxmlformats.org/officeDocument/2006/relationships/tags" Target="../tags/tag173.xml"/><Relationship Id="rId4" Type="http://schemas.openxmlformats.org/officeDocument/2006/relationships/slideLayout" Target="../slideLayouts/slideLayout10.xml"/><Relationship Id="rId5" Type="http://schemas.openxmlformats.org/officeDocument/2006/relationships/chart" Target="../charts/chart65.xml"/><Relationship Id="rId1" Type="http://schemas.openxmlformats.org/officeDocument/2006/relationships/tags" Target="../tags/tag171.xml"/><Relationship Id="rId2" Type="http://schemas.openxmlformats.org/officeDocument/2006/relationships/tags" Target="../tags/tag172.xml"/></Relationships>
</file>

<file path=ppt/slides/_rels/slide102.xml.rels><?xml version="1.0" encoding="UTF-8" standalone="yes"?>
<Relationships xmlns="http://schemas.openxmlformats.org/package/2006/relationships"><Relationship Id="rId3" Type="http://schemas.openxmlformats.org/officeDocument/2006/relationships/tags" Target="../tags/tag176.xml"/><Relationship Id="rId4" Type="http://schemas.openxmlformats.org/officeDocument/2006/relationships/slideLayout" Target="../slideLayouts/slideLayout10.xml"/><Relationship Id="rId5" Type="http://schemas.openxmlformats.org/officeDocument/2006/relationships/chart" Target="../charts/chart66.xml"/><Relationship Id="rId1" Type="http://schemas.openxmlformats.org/officeDocument/2006/relationships/tags" Target="../tags/tag174.xml"/><Relationship Id="rId2" Type="http://schemas.openxmlformats.org/officeDocument/2006/relationships/tags" Target="../tags/tag175.xml"/></Relationships>
</file>

<file path=ppt/slides/_rels/slide103.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67.xml"/><Relationship Id="rId1" Type="http://schemas.openxmlformats.org/officeDocument/2006/relationships/tags" Target="../tags/tag177.xml"/><Relationship Id="rId2" Type="http://schemas.openxmlformats.org/officeDocument/2006/relationships/tags" Target="../tags/tag178.xml"/></Relationships>
</file>

<file path=ppt/slides/_rels/slide104.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30.png"/><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11.xml.rels><?xml version="1.0" encoding="UTF-8" standalone="yes"?>
<Relationships xmlns="http://schemas.openxmlformats.org/package/2006/relationships"><Relationship Id="rId3" Type="http://schemas.openxmlformats.org/officeDocument/2006/relationships/tags" Target="../tags/tag17.xml"/><Relationship Id="rId4" Type="http://schemas.openxmlformats.org/officeDocument/2006/relationships/slideLayout" Target="../slideLayouts/slideLayout10.xml"/><Relationship Id="rId5" Type="http://schemas.openxmlformats.org/officeDocument/2006/relationships/notesSlide" Target="../notesSlides/notesSlide6.xml"/><Relationship Id="rId6" Type="http://schemas.openxmlformats.org/officeDocument/2006/relationships/chart" Target="../charts/chart7.xml"/><Relationship Id="rId1" Type="http://schemas.openxmlformats.org/officeDocument/2006/relationships/tags" Target="../tags/tag15.xml"/><Relationship Id="rId2" Type="http://schemas.openxmlformats.org/officeDocument/2006/relationships/tags" Target="../tags/tag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tags" Target="../tags/tag20.xml"/><Relationship Id="rId4" Type="http://schemas.openxmlformats.org/officeDocument/2006/relationships/slideLayout" Target="../slideLayouts/slideLayout10.xml"/><Relationship Id="rId5" Type="http://schemas.openxmlformats.org/officeDocument/2006/relationships/chart" Target="../charts/chart8.xml"/><Relationship Id="rId1" Type="http://schemas.openxmlformats.org/officeDocument/2006/relationships/tags" Target="../tags/tag18.xml"/><Relationship Id="rId2" Type="http://schemas.openxmlformats.org/officeDocument/2006/relationships/tags" Target="../tags/tag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3" Type="http://schemas.openxmlformats.org/officeDocument/2006/relationships/tags" Target="../tags/tag23.xml"/><Relationship Id="rId4" Type="http://schemas.openxmlformats.org/officeDocument/2006/relationships/slideLayout" Target="../slideLayouts/slideLayout10.xml"/><Relationship Id="rId5" Type="http://schemas.openxmlformats.org/officeDocument/2006/relationships/chart" Target="../charts/chart9.xml"/><Relationship Id="rId1" Type="http://schemas.openxmlformats.org/officeDocument/2006/relationships/tags" Target="../tags/tag21.xml"/><Relationship Id="rId2" Type="http://schemas.openxmlformats.org/officeDocument/2006/relationships/tags" Target="../tags/tag2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7.emf"/></Relationships>
</file>

<file path=ppt/slides/_rels/slide18.xml.rels><?xml version="1.0" encoding="UTF-8" standalone="yes"?>
<Relationships xmlns="http://schemas.openxmlformats.org/package/2006/relationships"><Relationship Id="rId3" Type="http://schemas.openxmlformats.org/officeDocument/2006/relationships/tags" Target="../tags/tag26.xml"/><Relationship Id="rId4" Type="http://schemas.openxmlformats.org/officeDocument/2006/relationships/slideLayout" Target="../slideLayouts/slideLayout10.xml"/><Relationship Id="rId5" Type="http://schemas.openxmlformats.org/officeDocument/2006/relationships/notesSlide" Target="../notesSlides/notesSlide11.xml"/><Relationship Id="rId6" Type="http://schemas.openxmlformats.org/officeDocument/2006/relationships/chart" Target="../charts/chart10.xml"/><Relationship Id="rId1" Type="http://schemas.openxmlformats.org/officeDocument/2006/relationships/tags" Target="../tags/tag24.xml"/><Relationship Id="rId2" Type="http://schemas.openxmlformats.org/officeDocument/2006/relationships/tags" Target="../tags/tag25.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8.emf"/><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tags" Target="../tags/tag29.xml"/><Relationship Id="rId4" Type="http://schemas.openxmlformats.org/officeDocument/2006/relationships/slideLayout" Target="../slideLayouts/slideLayout10.xml"/><Relationship Id="rId5" Type="http://schemas.openxmlformats.org/officeDocument/2006/relationships/chart" Target="../charts/chart11.xml"/><Relationship Id="rId1" Type="http://schemas.openxmlformats.org/officeDocument/2006/relationships/tags" Target="../tags/tag27.xml"/><Relationship Id="rId2" Type="http://schemas.openxmlformats.org/officeDocument/2006/relationships/tags" Target="../tags/tag28.xml"/></Relationships>
</file>

<file path=ppt/slides/_rels/slide21.xml.rels><?xml version="1.0" encoding="UTF-8" standalone="yes"?>
<Relationships xmlns="http://schemas.openxmlformats.org/package/2006/relationships"><Relationship Id="rId3" Type="http://schemas.openxmlformats.org/officeDocument/2006/relationships/tags" Target="../tags/tag32.xml"/><Relationship Id="rId4" Type="http://schemas.openxmlformats.org/officeDocument/2006/relationships/slideLayout" Target="../slideLayouts/slideLayout10.xml"/><Relationship Id="rId5" Type="http://schemas.openxmlformats.org/officeDocument/2006/relationships/chart" Target="../charts/chart12.xml"/><Relationship Id="rId1" Type="http://schemas.openxmlformats.org/officeDocument/2006/relationships/tags" Target="../tags/tag30.xml"/><Relationship Id="rId2" Type="http://schemas.openxmlformats.org/officeDocument/2006/relationships/tags" Target="../tags/tag3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13.xml"/><Relationship Id="rId1" Type="http://schemas.openxmlformats.org/officeDocument/2006/relationships/tags" Target="../tags/tag33.xml"/><Relationship Id="rId2" Type="http://schemas.openxmlformats.org/officeDocument/2006/relationships/tags" Target="../tags/tag34.xml"/></Relationships>
</file>

<file path=ppt/slides/_rels/slide23.xml.rels><?xml version="1.0" encoding="UTF-8" standalone="yes"?>
<Relationships xmlns="http://schemas.openxmlformats.org/package/2006/relationships"><Relationship Id="rId3" Type="http://schemas.openxmlformats.org/officeDocument/2006/relationships/tags" Target="../tags/tag37.xml"/><Relationship Id="rId4" Type="http://schemas.openxmlformats.org/officeDocument/2006/relationships/slideLayout" Target="../slideLayouts/slideLayout10.xml"/><Relationship Id="rId5" Type="http://schemas.openxmlformats.org/officeDocument/2006/relationships/chart" Target="../charts/chart14.xml"/><Relationship Id="rId1" Type="http://schemas.openxmlformats.org/officeDocument/2006/relationships/tags" Target="../tags/tag35.xml"/><Relationship Id="rId2" Type="http://schemas.openxmlformats.org/officeDocument/2006/relationships/tags" Target="../tags/tag3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9.emf"/></Relationships>
</file>

<file path=ppt/slides/_rels/slide25.xml.rels><?xml version="1.0" encoding="UTF-8" standalone="yes"?>
<Relationships xmlns="http://schemas.openxmlformats.org/package/2006/relationships"><Relationship Id="rId3" Type="http://schemas.openxmlformats.org/officeDocument/2006/relationships/tags" Target="../tags/tag40.xml"/><Relationship Id="rId4" Type="http://schemas.openxmlformats.org/officeDocument/2006/relationships/slideLayout" Target="../slideLayouts/slideLayout10.xml"/><Relationship Id="rId5" Type="http://schemas.openxmlformats.org/officeDocument/2006/relationships/chart" Target="../charts/chart15.xml"/><Relationship Id="rId6" Type="http://schemas.openxmlformats.org/officeDocument/2006/relationships/image" Target="../media/image10.emf"/><Relationship Id="rId1" Type="http://schemas.openxmlformats.org/officeDocument/2006/relationships/tags" Target="../tags/tag38.xml"/><Relationship Id="rId2" Type="http://schemas.openxmlformats.org/officeDocument/2006/relationships/tags" Target="../tags/tag39.xml"/></Relationships>
</file>

<file path=ppt/slides/_rels/slide26.xml.rels><?xml version="1.0" encoding="UTF-8" standalone="yes"?>
<Relationships xmlns="http://schemas.openxmlformats.org/package/2006/relationships"><Relationship Id="rId3" Type="http://schemas.openxmlformats.org/officeDocument/2006/relationships/tags" Target="../tags/tag43.xml"/><Relationship Id="rId4" Type="http://schemas.openxmlformats.org/officeDocument/2006/relationships/slideLayout" Target="../slideLayouts/slideLayout10.xml"/><Relationship Id="rId5" Type="http://schemas.openxmlformats.org/officeDocument/2006/relationships/chart" Target="../charts/chart16.xml"/><Relationship Id="rId1" Type="http://schemas.openxmlformats.org/officeDocument/2006/relationships/tags" Target="../tags/tag41.xml"/><Relationship Id="rId2" Type="http://schemas.openxmlformats.org/officeDocument/2006/relationships/tags" Target="../tags/tag42.xml"/></Relationships>
</file>

<file path=ppt/slides/_rels/slide27.xml.rels><?xml version="1.0" encoding="UTF-8" standalone="yes"?>
<Relationships xmlns="http://schemas.openxmlformats.org/package/2006/relationships"><Relationship Id="rId3" Type="http://schemas.openxmlformats.org/officeDocument/2006/relationships/tags" Target="../tags/tag46.xml"/><Relationship Id="rId4" Type="http://schemas.openxmlformats.org/officeDocument/2006/relationships/slideLayout" Target="../slideLayouts/slideLayout10.xml"/><Relationship Id="rId5" Type="http://schemas.openxmlformats.org/officeDocument/2006/relationships/chart" Target="../charts/chart17.xml"/><Relationship Id="rId1" Type="http://schemas.openxmlformats.org/officeDocument/2006/relationships/tags" Target="../tags/tag44.xml"/><Relationship Id="rId2" Type="http://schemas.openxmlformats.org/officeDocument/2006/relationships/tags" Target="../tags/tag4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1.emf"/></Relationships>
</file>

<file path=ppt/slides/_rels/slide29.xml.rels><?xml version="1.0" encoding="UTF-8" standalone="yes"?>
<Relationships xmlns="http://schemas.openxmlformats.org/package/2006/relationships"><Relationship Id="rId3" Type="http://schemas.openxmlformats.org/officeDocument/2006/relationships/tags" Target="../tags/tag49.xml"/><Relationship Id="rId4" Type="http://schemas.openxmlformats.org/officeDocument/2006/relationships/slideLayout" Target="../slideLayouts/slideLayout10.xml"/><Relationship Id="rId5" Type="http://schemas.openxmlformats.org/officeDocument/2006/relationships/chart" Target="../charts/chart18.xml"/><Relationship Id="rId1" Type="http://schemas.openxmlformats.org/officeDocument/2006/relationships/tags" Target="../tags/tag47.xml"/><Relationship Id="rId2" Type="http://schemas.openxmlformats.org/officeDocument/2006/relationships/tags" Target="../tags/tag48.xml"/></Relationships>
</file>

<file path=ppt/slides/_rels/slide3.xml.rels><?xml version="1.0" encoding="UTF-8" standalone="yes"?>
<Relationships xmlns="http://schemas.openxmlformats.org/package/2006/relationships"><Relationship Id="rId3" Type="http://schemas.openxmlformats.org/officeDocument/2006/relationships/tags" Target="../tags/tag4.xml"/><Relationship Id="rId4" Type="http://schemas.openxmlformats.org/officeDocument/2006/relationships/slideLayout" Target="../slideLayouts/slideLayout10.xml"/><Relationship Id="rId5" Type="http://schemas.openxmlformats.org/officeDocument/2006/relationships/chart" Target="../charts/chart2.xml"/><Relationship Id="rId1" Type="http://schemas.openxmlformats.org/officeDocument/2006/relationships/tags" Target="../tags/tag2.xml"/><Relationship Id="rId2" Type="http://schemas.openxmlformats.org/officeDocument/2006/relationships/tags" Target="../tags/tag3.xml"/></Relationships>
</file>

<file path=ppt/slides/_rels/slide30.xml.rels><?xml version="1.0" encoding="UTF-8" standalone="yes"?>
<Relationships xmlns="http://schemas.openxmlformats.org/package/2006/relationships"><Relationship Id="rId3" Type="http://schemas.openxmlformats.org/officeDocument/2006/relationships/tags" Target="../tags/tag52.xml"/><Relationship Id="rId4" Type="http://schemas.openxmlformats.org/officeDocument/2006/relationships/slideLayout" Target="../slideLayouts/slideLayout10.xml"/><Relationship Id="rId5" Type="http://schemas.openxmlformats.org/officeDocument/2006/relationships/chart" Target="../charts/chart19.xml"/><Relationship Id="rId1" Type="http://schemas.openxmlformats.org/officeDocument/2006/relationships/tags" Target="../tags/tag50.xml"/><Relationship Id="rId2" Type="http://schemas.openxmlformats.org/officeDocument/2006/relationships/tags" Target="../tags/tag51.xml"/></Relationships>
</file>

<file path=ppt/slides/_rels/slide31.xml.rels><?xml version="1.0" encoding="UTF-8" standalone="yes"?>
<Relationships xmlns="http://schemas.openxmlformats.org/package/2006/relationships"><Relationship Id="rId3" Type="http://schemas.openxmlformats.org/officeDocument/2006/relationships/tags" Target="../tags/tag55.xml"/><Relationship Id="rId4" Type="http://schemas.openxmlformats.org/officeDocument/2006/relationships/slideLayout" Target="../slideLayouts/slideLayout10.xml"/><Relationship Id="rId5" Type="http://schemas.openxmlformats.org/officeDocument/2006/relationships/notesSlide" Target="../notesSlides/notesSlide15.xml"/><Relationship Id="rId6" Type="http://schemas.openxmlformats.org/officeDocument/2006/relationships/chart" Target="../charts/chart20.xml"/><Relationship Id="rId1" Type="http://schemas.openxmlformats.org/officeDocument/2006/relationships/tags" Target="../tags/tag53.xml"/><Relationship Id="rId2" Type="http://schemas.openxmlformats.org/officeDocument/2006/relationships/tags" Target="../tags/tag54.xml"/></Relationships>
</file>

<file path=ppt/slides/_rels/slide32.xml.rels><?xml version="1.0" encoding="UTF-8" standalone="yes"?>
<Relationships xmlns="http://schemas.openxmlformats.org/package/2006/relationships"><Relationship Id="rId3" Type="http://schemas.openxmlformats.org/officeDocument/2006/relationships/tags" Target="../tags/tag58.xml"/><Relationship Id="rId4" Type="http://schemas.openxmlformats.org/officeDocument/2006/relationships/slideLayout" Target="../slideLayouts/slideLayout10.xml"/><Relationship Id="rId5" Type="http://schemas.openxmlformats.org/officeDocument/2006/relationships/notesSlide" Target="../notesSlides/notesSlide16.xml"/><Relationship Id="rId6" Type="http://schemas.openxmlformats.org/officeDocument/2006/relationships/chart" Target="../charts/chart21.xml"/><Relationship Id="rId7" Type="http://schemas.openxmlformats.org/officeDocument/2006/relationships/image" Target="../media/image12.emf"/><Relationship Id="rId1" Type="http://schemas.openxmlformats.org/officeDocument/2006/relationships/tags" Target="../tags/tag56.xml"/><Relationship Id="rId2" Type="http://schemas.openxmlformats.org/officeDocument/2006/relationships/tags" Target="../tags/tag5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2.emf"/></Relationships>
</file>

<file path=ppt/slides/_rels/slide34.xml.rels><?xml version="1.0" encoding="UTF-8" standalone="yes"?>
<Relationships xmlns="http://schemas.openxmlformats.org/package/2006/relationships"><Relationship Id="rId3" Type="http://schemas.openxmlformats.org/officeDocument/2006/relationships/tags" Target="../tags/tag61.xml"/><Relationship Id="rId4" Type="http://schemas.openxmlformats.org/officeDocument/2006/relationships/slideLayout" Target="../slideLayouts/slideLayout10.xml"/><Relationship Id="rId5" Type="http://schemas.openxmlformats.org/officeDocument/2006/relationships/chart" Target="../charts/chart22.xml"/><Relationship Id="rId1" Type="http://schemas.openxmlformats.org/officeDocument/2006/relationships/tags" Target="../tags/tag59.xml"/><Relationship Id="rId2" Type="http://schemas.openxmlformats.org/officeDocument/2006/relationships/tags" Target="../tags/tag60.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23.xml"/><Relationship Id="rId1" Type="http://schemas.openxmlformats.org/officeDocument/2006/relationships/tags" Target="../tags/tag62.xml"/><Relationship Id="rId2" Type="http://schemas.openxmlformats.org/officeDocument/2006/relationships/tags" Target="../tags/tag63.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24.xml"/><Relationship Id="rId1" Type="http://schemas.openxmlformats.org/officeDocument/2006/relationships/tags" Target="../tags/tag64.xml"/><Relationship Id="rId2" Type="http://schemas.openxmlformats.org/officeDocument/2006/relationships/tags" Target="../tags/tag65.xml"/></Relationships>
</file>

<file path=ppt/slides/_rels/slide37.xml.rels><?xml version="1.0" encoding="UTF-8" standalone="yes"?>
<Relationships xmlns="http://schemas.openxmlformats.org/package/2006/relationships"><Relationship Id="rId3" Type="http://schemas.openxmlformats.org/officeDocument/2006/relationships/tags" Target="../tags/tag68.xml"/><Relationship Id="rId4" Type="http://schemas.openxmlformats.org/officeDocument/2006/relationships/slideLayout" Target="../slideLayouts/slideLayout10.xml"/><Relationship Id="rId5" Type="http://schemas.openxmlformats.org/officeDocument/2006/relationships/chart" Target="../charts/chart25.xml"/><Relationship Id="rId1" Type="http://schemas.openxmlformats.org/officeDocument/2006/relationships/tags" Target="../tags/tag66.xml"/><Relationship Id="rId2" Type="http://schemas.openxmlformats.org/officeDocument/2006/relationships/tags" Target="../tags/tag67.xml"/></Relationships>
</file>

<file path=ppt/slides/_rels/slide38.xml.rels><?xml version="1.0" encoding="UTF-8" standalone="yes"?>
<Relationships xmlns="http://schemas.openxmlformats.org/package/2006/relationships"><Relationship Id="rId3" Type="http://schemas.openxmlformats.org/officeDocument/2006/relationships/tags" Target="../tags/tag71.xml"/><Relationship Id="rId4" Type="http://schemas.openxmlformats.org/officeDocument/2006/relationships/slideLayout" Target="../slideLayouts/slideLayout10.xml"/><Relationship Id="rId5" Type="http://schemas.openxmlformats.org/officeDocument/2006/relationships/chart" Target="../charts/chart26.xml"/><Relationship Id="rId1" Type="http://schemas.openxmlformats.org/officeDocument/2006/relationships/tags" Target="../tags/tag69.xml"/><Relationship Id="rId2" Type="http://schemas.openxmlformats.org/officeDocument/2006/relationships/tags" Target="../tags/tag7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41.xml.rels><?xml version="1.0" encoding="UTF-8" standalone="yes"?>
<Relationships xmlns="http://schemas.openxmlformats.org/package/2006/relationships"><Relationship Id="rId3" Type="http://schemas.openxmlformats.org/officeDocument/2006/relationships/tags" Target="../tags/tag74.xml"/><Relationship Id="rId4" Type="http://schemas.openxmlformats.org/officeDocument/2006/relationships/slideLayout" Target="../slideLayouts/slideLayout10.xml"/><Relationship Id="rId5" Type="http://schemas.openxmlformats.org/officeDocument/2006/relationships/chart" Target="../charts/chart27.xml"/><Relationship Id="rId1" Type="http://schemas.openxmlformats.org/officeDocument/2006/relationships/tags" Target="../tags/tag72.xml"/><Relationship Id="rId2" Type="http://schemas.openxmlformats.org/officeDocument/2006/relationships/tags" Target="../tags/tag73.xml"/></Relationships>
</file>

<file path=ppt/slides/_rels/slide42.xml.rels><?xml version="1.0" encoding="UTF-8" standalone="yes"?>
<Relationships xmlns="http://schemas.openxmlformats.org/package/2006/relationships"><Relationship Id="rId3" Type="http://schemas.openxmlformats.org/officeDocument/2006/relationships/tags" Target="../tags/tag77.xml"/><Relationship Id="rId4" Type="http://schemas.openxmlformats.org/officeDocument/2006/relationships/tags" Target="../tags/tag78.xml"/><Relationship Id="rId5" Type="http://schemas.openxmlformats.org/officeDocument/2006/relationships/slideLayout" Target="../slideLayouts/slideLayout10.xml"/><Relationship Id="rId6" Type="http://schemas.openxmlformats.org/officeDocument/2006/relationships/chart" Target="../charts/chart28.xml"/><Relationship Id="rId1" Type="http://schemas.openxmlformats.org/officeDocument/2006/relationships/tags" Target="../tags/tag75.xml"/><Relationship Id="rId2" Type="http://schemas.openxmlformats.org/officeDocument/2006/relationships/tags" Target="../tags/tag76.xml"/></Relationships>
</file>

<file path=ppt/slides/_rels/slide43.xml.rels><?xml version="1.0" encoding="UTF-8" standalone="yes"?>
<Relationships xmlns="http://schemas.openxmlformats.org/package/2006/relationships"><Relationship Id="rId3" Type="http://schemas.openxmlformats.org/officeDocument/2006/relationships/tags" Target="../tags/tag81.xml"/><Relationship Id="rId4" Type="http://schemas.openxmlformats.org/officeDocument/2006/relationships/slideLayout" Target="../slideLayouts/slideLayout10.xml"/><Relationship Id="rId5" Type="http://schemas.openxmlformats.org/officeDocument/2006/relationships/notesSlide" Target="../notesSlides/notesSlide18.xml"/><Relationship Id="rId6" Type="http://schemas.openxmlformats.org/officeDocument/2006/relationships/chart" Target="../charts/chart29.xml"/><Relationship Id="rId1" Type="http://schemas.openxmlformats.org/officeDocument/2006/relationships/tags" Target="../tags/tag79.xml"/><Relationship Id="rId2" Type="http://schemas.openxmlformats.org/officeDocument/2006/relationships/tags" Target="../tags/tag80.xml"/></Relationships>
</file>

<file path=ppt/slides/_rels/slide44.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jpeg"/><Relationship Id="rId5" Type="http://schemas.openxmlformats.org/officeDocument/2006/relationships/image" Target="../media/image15.jpeg"/><Relationship Id="rId6" Type="http://schemas.openxmlformats.org/officeDocument/2006/relationships/image" Target="../media/image16.png"/><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45.xml.rels><?xml version="1.0" encoding="UTF-8" standalone="yes"?>
<Relationships xmlns="http://schemas.openxmlformats.org/package/2006/relationships"><Relationship Id="rId3" Type="http://schemas.openxmlformats.org/officeDocument/2006/relationships/tags" Target="../tags/tag84.xml"/><Relationship Id="rId4" Type="http://schemas.openxmlformats.org/officeDocument/2006/relationships/slideLayout" Target="../slideLayouts/slideLayout10.xml"/><Relationship Id="rId5" Type="http://schemas.openxmlformats.org/officeDocument/2006/relationships/chart" Target="../charts/chart30.xml"/><Relationship Id="rId1" Type="http://schemas.openxmlformats.org/officeDocument/2006/relationships/tags" Target="../tags/tag82.xml"/><Relationship Id="rId2" Type="http://schemas.openxmlformats.org/officeDocument/2006/relationships/tags" Target="../tags/tag83.xml"/></Relationships>
</file>

<file path=ppt/slides/_rels/slide46.xml.rels><?xml version="1.0" encoding="UTF-8" standalone="yes"?>
<Relationships xmlns="http://schemas.openxmlformats.org/package/2006/relationships"><Relationship Id="rId3" Type="http://schemas.openxmlformats.org/officeDocument/2006/relationships/tags" Target="../tags/tag87.xml"/><Relationship Id="rId4" Type="http://schemas.openxmlformats.org/officeDocument/2006/relationships/slideLayout" Target="../slideLayouts/slideLayout10.xml"/><Relationship Id="rId5" Type="http://schemas.openxmlformats.org/officeDocument/2006/relationships/chart" Target="../charts/chart31.xml"/><Relationship Id="rId1" Type="http://schemas.openxmlformats.org/officeDocument/2006/relationships/tags" Target="../tags/tag85.xml"/><Relationship Id="rId2" Type="http://schemas.openxmlformats.org/officeDocument/2006/relationships/tags" Target="../tags/tag86.xml"/></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7.emf"/></Relationships>
</file>

<file path=ppt/slides/_rels/slide5.xml.rels><?xml version="1.0" encoding="UTF-8" standalone="yes"?>
<Relationships xmlns="http://schemas.openxmlformats.org/package/2006/relationships"><Relationship Id="rId3" Type="http://schemas.openxmlformats.org/officeDocument/2006/relationships/tags" Target="../tags/tag7.xml"/><Relationship Id="rId4" Type="http://schemas.openxmlformats.org/officeDocument/2006/relationships/slideLayout" Target="../slideLayouts/slideLayout10.xml"/><Relationship Id="rId5" Type="http://schemas.openxmlformats.org/officeDocument/2006/relationships/chart" Target="../charts/chart3.xml"/><Relationship Id="rId1" Type="http://schemas.openxmlformats.org/officeDocument/2006/relationships/tags" Target="../tags/tag5.xml"/><Relationship Id="rId2" Type="http://schemas.openxmlformats.org/officeDocument/2006/relationships/tags" Target="../tags/tag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32.xml"/><Relationship Id="rId1" Type="http://schemas.openxmlformats.org/officeDocument/2006/relationships/tags" Target="../tags/tag88.xml"/><Relationship Id="rId2" Type="http://schemas.openxmlformats.org/officeDocument/2006/relationships/tags" Target="../tags/tag8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33.xml"/><Relationship Id="rId1" Type="http://schemas.openxmlformats.org/officeDocument/2006/relationships/tags" Target="../tags/tag90.xml"/><Relationship Id="rId2" Type="http://schemas.openxmlformats.org/officeDocument/2006/relationships/tags" Target="../tags/tag9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4.xml"/><Relationship Id="rId1" Type="http://schemas.openxmlformats.org/officeDocument/2006/relationships/tags" Target="../tags/tag8.xml"/><Relationship Id="rId2" Type="http://schemas.openxmlformats.org/officeDocument/2006/relationships/tags" Target="../tags/tag9.xml"/></Relationships>
</file>

<file path=ppt/slides/_rels/slide60.xml.rels><?xml version="1.0" encoding="UTF-8" standalone="yes"?>
<Relationships xmlns="http://schemas.openxmlformats.org/package/2006/relationships"><Relationship Id="rId3" Type="http://schemas.openxmlformats.org/officeDocument/2006/relationships/tags" Target="../tags/tag94.xml"/><Relationship Id="rId4" Type="http://schemas.openxmlformats.org/officeDocument/2006/relationships/slideLayout" Target="../slideLayouts/slideLayout10.xml"/><Relationship Id="rId5" Type="http://schemas.openxmlformats.org/officeDocument/2006/relationships/chart" Target="../charts/chart34.xml"/><Relationship Id="rId1" Type="http://schemas.openxmlformats.org/officeDocument/2006/relationships/tags" Target="../tags/tag92.xml"/><Relationship Id="rId2" Type="http://schemas.openxmlformats.org/officeDocument/2006/relationships/tags" Target="../tags/tag93.xml"/></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35.xml"/><Relationship Id="rId1" Type="http://schemas.openxmlformats.org/officeDocument/2006/relationships/tags" Target="../tags/tag95.xml"/><Relationship Id="rId2" Type="http://schemas.openxmlformats.org/officeDocument/2006/relationships/tags" Target="../tags/tag96.xml"/></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36.xml"/><Relationship Id="rId1" Type="http://schemas.openxmlformats.org/officeDocument/2006/relationships/tags" Target="../tags/tag97.xml"/><Relationship Id="rId2" Type="http://schemas.openxmlformats.org/officeDocument/2006/relationships/tags" Target="../tags/tag98.xml"/></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37.xml"/><Relationship Id="rId1" Type="http://schemas.openxmlformats.org/officeDocument/2006/relationships/tags" Target="../tags/tag99.xml"/><Relationship Id="rId2" Type="http://schemas.openxmlformats.org/officeDocument/2006/relationships/tags" Target="../tags/tag100.xml"/></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notesSlide" Target="../notesSlides/notesSlide26.xml"/><Relationship Id="rId5" Type="http://schemas.openxmlformats.org/officeDocument/2006/relationships/chart" Target="../charts/chart38.xml"/><Relationship Id="rId1" Type="http://schemas.openxmlformats.org/officeDocument/2006/relationships/tags" Target="../tags/tag101.xml"/><Relationship Id="rId2" Type="http://schemas.openxmlformats.org/officeDocument/2006/relationships/tags" Target="../tags/tag102.xml"/></Relationships>
</file>

<file path=ppt/slides/_rels/slide65.xml.rels><?xml version="1.0" encoding="UTF-8" standalone="yes"?>
<Relationships xmlns="http://schemas.openxmlformats.org/package/2006/relationships"><Relationship Id="rId3" Type="http://schemas.openxmlformats.org/officeDocument/2006/relationships/tags" Target="../tags/tag105.xml"/><Relationship Id="rId4" Type="http://schemas.openxmlformats.org/officeDocument/2006/relationships/slideLayout" Target="../slideLayouts/slideLayout10.xml"/><Relationship Id="rId5" Type="http://schemas.openxmlformats.org/officeDocument/2006/relationships/chart" Target="../charts/chart39.xml"/><Relationship Id="rId1" Type="http://schemas.openxmlformats.org/officeDocument/2006/relationships/tags" Target="../tags/tag103.xml"/><Relationship Id="rId2" Type="http://schemas.openxmlformats.org/officeDocument/2006/relationships/tags" Target="../tags/tag104.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40.xml"/><Relationship Id="rId1" Type="http://schemas.openxmlformats.org/officeDocument/2006/relationships/tags" Target="../tags/tag106.xml"/><Relationship Id="rId2" Type="http://schemas.openxmlformats.org/officeDocument/2006/relationships/tags" Target="../tags/tag107.xml"/></Relationships>
</file>

<file path=ppt/slides/_rels/slide67.xml.rels><?xml version="1.0" encoding="UTF-8" standalone="yes"?>
<Relationships xmlns="http://schemas.openxmlformats.org/package/2006/relationships"><Relationship Id="rId3" Type="http://schemas.openxmlformats.org/officeDocument/2006/relationships/tags" Target="../tags/tag110.xml"/><Relationship Id="rId4" Type="http://schemas.openxmlformats.org/officeDocument/2006/relationships/slideLayout" Target="../slideLayouts/slideLayout10.xml"/><Relationship Id="rId5" Type="http://schemas.openxmlformats.org/officeDocument/2006/relationships/chart" Target="../charts/chart41.xml"/><Relationship Id="rId1" Type="http://schemas.openxmlformats.org/officeDocument/2006/relationships/tags" Target="../tags/tag108.xml"/><Relationship Id="rId2" Type="http://schemas.openxmlformats.org/officeDocument/2006/relationships/tags" Target="../tags/tag109.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 Id="rId3" Type="http://schemas.openxmlformats.org/officeDocument/2006/relationships/image" Target="../media/image21.emf"/></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42.xml"/><Relationship Id="rId5" Type="http://schemas.openxmlformats.org/officeDocument/2006/relationships/image" Target="../media/image22.emf"/><Relationship Id="rId1" Type="http://schemas.openxmlformats.org/officeDocument/2006/relationships/tags" Target="../tags/tag111.xml"/><Relationship Id="rId2" Type="http://schemas.openxmlformats.org/officeDocument/2006/relationships/tags" Target="../tags/tag1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70.xml.rels><?xml version="1.0" encoding="UTF-8" standalone="yes"?>
<Relationships xmlns="http://schemas.openxmlformats.org/package/2006/relationships"><Relationship Id="rId3" Type="http://schemas.openxmlformats.org/officeDocument/2006/relationships/tags" Target="../tags/tag115.xml"/><Relationship Id="rId4" Type="http://schemas.openxmlformats.org/officeDocument/2006/relationships/slideLayout" Target="../slideLayouts/slideLayout10.xml"/><Relationship Id="rId5" Type="http://schemas.openxmlformats.org/officeDocument/2006/relationships/chart" Target="../charts/chart43.xml"/><Relationship Id="rId1" Type="http://schemas.openxmlformats.org/officeDocument/2006/relationships/tags" Target="../tags/tag113.xml"/><Relationship Id="rId2" Type="http://schemas.openxmlformats.org/officeDocument/2006/relationships/tags" Target="../tags/tag114.xml"/></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44.xml"/><Relationship Id="rId1" Type="http://schemas.openxmlformats.org/officeDocument/2006/relationships/tags" Target="../tags/tag116.xml"/><Relationship Id="rId2" Type="http://schemas.openxmlformats.org/officeDocument/2006/relationships/tags" Target="../tags/tag11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tags" Target="../tags/tag120.xml"/><Relationship Id="rId4" Type="http://schemas.openxmlformats.org/officeDocument/2006/relationships/slideLayout" Target="../slideLayouts/slideLayout10.xml"/><Relationship Id="rId5" Type="http://schemas.openxmlformats.org/officeDocument/2006/relationships/chart" Target="../charts/chart45.xml"/><Relationship Id="rId1" Type="http://schemas.openxmlformats.org/officeDocument/2006/relationships/tags" Target="../tags/tag118.xml"/><Relationship Id="rId2" Type="http://schemas.openxmlformats.org/officeDocument/2006/relationships/tags" Target="../tags/tag119.xml"/></Relationships>
</file>

<file path=ppt/slides/_rels/slide74.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46.xml"/><Relationship Id="rId1" Type="http://schemas.openxmlformats.org/officeDocument/2006/relationships/tags" Target="../tags/tag121.xml"/><Relationship Id="rId2" Type="http://schemas.openxmlformats.org/officeDocument/2006/relationships/tags" Target="../tags/tag122.xml"/></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47.xml"/><Relationship Id="rId1" Type="http://schemas.openxmlformats.org/officeDocument/2006/relationships/tags" Target="../tags/tag123.xml"/><Relationship Id="rId2" Type="http://schemas.openxmlformats.org/officeDocument/2006/relationships/tags" Target="../tags/tag124.xml"/></Relationships>
</file>

<file path=ppt/slides/_rels/slide76.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48.xml"/><Relationship Id="rId1" Type="http://schemas.openxmlformats.org/officeDocument/2006/relationships/tags" Target="../tags/tag125.xml"/><Relationship Id="rId2" Type="http://schemas.openxmlformats.org/officeDocument/2006/relationships/tags" Target="../tags/tag126.xml"/></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49.xml"/><Relationship Id="rId1" Type="http://schemas.openxmlformats.org/officeDocument/2006/relationships/tags" Target="../tags/tag127.xml"/><Relationship Id="rId2" Type="http://schemas.openxmlformats.org/officeDocument/2006/relationships/tags" Target="../tags/tag128.xml"/></Relationships>
</file>

<file path=ppt/slides/_rels/slide78.xml.rels><?xml version="1.0" encoding="UTF-8" standalone="yes"?>
<Relationships xmlns="http://schemas.openxmlformats.org/package/2006/relationships"><Relationship Id="rId3" Type="http://schemas.openxmlformats.org/officeDocument/2006/relationships/tags" Target="../tags/tag131.xml"/><Relationship Id="rId4" Type="http://schemas.openxmlformats.org/officeDocument/2006/relationships/slideLayout" Target="../slideLayouts/slideLayout10.xml"/><Relationship Id="rId5" Type="http://schemas.openxmlformats.org/officeDocument/2006/relationships/chart" Target="../charts/chart50.xml"/><Relationship Id="rId1" Type="http://schemas.openxmlformats.org/officeDocument/2006/relationships/tags" Target="../tags/tag129.xml"/><Relationship Id="rId2" Type="http://schemas.openxmlformats.org/officeDocument/2006/relationships/tags" Target="../tags/tag130.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23.emf"/></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5.xml"/><Relationship Id="rId1" Type="http://schemas.openxmlformats.org/officeDocument/2006/relationships/tags" Target="../tags/tag10.xml"/><Relationship Id="rId2" Type="http://schemas.openxmlformats.org/officeDocument/2006/relationships/tags" Target="../tags/tag11.xml"/></Relationships>
</file>

<file path=ppt/slides/_rels/slide80.xml.rels><?xml version="1.0" encoding="UTF-8" standalone="yes"?>
<Relationships xmlns="http://schemas.openxmlformats.org/package/2006/relationships"><Relationship Id="rId3" Type="http://schemas.openxmlformats.org/officeDocument/2006/relationships/tags" Target="../tags/tag134.xml"/><Relationship Id="rId4" Type="http://schemas.openxmlformats.org/officeDocument/2006/relationships/slideLayout" Target="../slideLayouts/slideLayout10.xml"/><Relationship Id="rId5" Type="http://schemas.openxmlformats.org/officeDocument/2006/relationships/chart" Target="../charts/chart51.xml"/><Relationship Id="rId1" Type="http://schemas.openxmlformats.org/officeDocument/2006/relationships/tags" Target="../tags/tag132.xml"/><Relationship Id="rId2" Type="http://schemas.openxmlformats.org/officeDocument/2006/relationships/tags" Target="../tags/tag133.xml"/></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52.xml"/><Relationship Id="rId1" Type="http://schemas.openxmlformats.org/officeDocument/2006/relationships/tags" Target="../tags/tag135.xml"/><Relationship Id="rId2" Type="http://schemas.openxmlformats.org/officeDocument/2006/relationships/tags" Target="../tags/tag136.xml"/></Relationships>
</file>

<file path=ppt/slides/_rels/slide82.xml.rels><?xml version="1.0" encoding="UTF-8" standalone="yes"?>
<Relationships xmlns="http://schemas.openxmlformats.org/package/2006/relationships"><Relationship Id="rId3" Type="http://schemas.openxmlformats.org/officeDocument/2006/relationships/tags" Target="../tags/tag139.xml"/><Relationship Id="rId4" Type="http://schemas.openxmlformats.org/officeDocument/2006/relationships/slideLayout" Target="../slideLayouts/slideLayout10.xml"/><Relationship Id="rId5" Type="http://schemas.openxmlformats.org/officeDocument/2006/relationships/chart" Target="../charts/chart53.xml"/><Relationship Id="rId1" Type="http://schemas.openxmlformats.org/officeDocument/2006/relationships/tags" Target="../tags/tag137.xml"/><Relationship Id="rId2" Type="http://schemas.openxmlformats.org/officeDocument/2006/relationships/tags" Target="../tags/tag138.xml"/></Relationships>
</file>

<file path=ppt/slides/_rels/slide83.xml.rels><?xml version="1.0" encoding="UTF-8" standalone="yes"?>
<Relationships xmlns="http://schemas.openxmlformats.org/package/2006/relationships"><Relationship Id="rId3" Type="http://schemas.openxmlformats.org/officeDocument/2006/relationships/tags" Target="../tags/tag142.xml"/><Relationship Id="rId4" Type="http://schemas.openxmlformats.org/officeDocument/2006/relationships/slideLayout" Target="../slideLayouts/slideLayout10.xml"/><Relationship Id="rId5" Type="http://schemas.openxmlformats.org/officeDocument/2006/relationships/chart" Target="../charts/chart54.xml"/><Relationship Id="rId1" Type="http://schemas.openxmlformats.org/officeDocument/2006/relationships/tags" Target="../tags/tag140.xml"/><Relationship Id="rId2" Type="http://schemas.openxmlformats.org/officeDocument/2006/relationships/tags" Target="../tags/tag141.xml"/></Relationships>
</file>

<file path=ppt/slides/_rels/slide84.xml.rels><?xml version="1.0" encoding="UTF-8" standalone="yes"?>
<Relationships xmlns="http://schemas.openxmlformats.org/package/2006/relationships"><Relationship Id="rId3" Type="http://schemas.openxmlformats.org/officeDocument/2006/relationships/tags" Target="../tags/tag145.xml"/><Relationship Id="rId4" Type="http://schemas.openxmlformats.org/officeDocument/2006/relationships/slideLayout" Target="../slideLayouts/slideLayout10.xml"/><Relationship Id="rId5" Type="http://schemas.openxmlformats.org/officeDocument/2006/relationships/chart" Target="../charts/chart55.xml"/><Relationship Id="rId1" Type="http://schemas.openxmlformats.org/officeDocument/2006/relationships/tags" Target="../tags/tag143.xml"/><Relationship Id="rId2" Type="http://schemas.openxmlformats.org/officeDocument/2006/relationships/tags" Target="../tags/tag14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24.emf"/></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30.xml"/><Relationship Id="rId4" Type="http://schemas.openxmlformats.org/officeDocument/2006/relationships/image" Target="../media/image25.emf"/><Relationship Id="rId1" Type="http://schemas.openxmlformats.org/officeDocument/2006/relationships/tags" Target="../tags/tag146.xml"/><Relationship Id="rId2" Type="http://schemas.openxmlformats.org/officeDocument/2006/relationships/slideLayout" Target="../slideLayouts/slideLayout10.xml"/></Relationships>
</file>

<file path=ppt/slides/_rels/slide87.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56.xml"/><Relationship Id="rId1" Type="http://schemas.openxmlformats.org/officeDocument/2006/relationships/tags" Target="../tags/tag147.xml"/><Relationship Id="rId2" Type="http://schemas.openxmlformats.org/officeDocument/2006/relationships/tags" Target="../tags/tag148.xml"/></Relationships>
</file>

<file path=ppt/slides/_rels/slide88.xml.rels><?xml version="1.0" encoding="UTF-8" standalone="yes"?>
<Relationships xmlns="http://schemas.openxmlformats.org/package/2006/relationships"><Relationship Id="rId3" Type="http://schemas.openxmlformats.org/officeDocument/2006/relationships/tags" Target="../tags/tag151.xml"/><Relationship Id="rId4" Type="http://schemas.openxmlformats.org/officeDocument/2006/relationships/slideLayout" Target="../slideLayouts/slideLayout10.xml"/><Relationship Id="rId5" Type="http://schemas.openxmlformats.org/officeDocument/2006/relationships/chart" Target="../charts/chart57.xml"/><Relationship Id="rId1" Type="http://schemas.openxmlformats.org/officeDocument/2006/relationships/tags" Target="../tags/tag149.xml"/><Relationship Id="rId2" Type="http://schemas.openxmlformats.org/officeDocument/2006/relationships/tags" Target="../tags/tag150.xml"/></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58.xml"/><Relationship Id="rId1" Type="http://schemas.openxmlformats.org/officeDocument/2006/relationships/tags" Target="../tags/tag152.xml"/><Relationship Id="rId2" Type="http://schemas.openxmlformats.org/officeDocument/2006/relationships/tags" Target="../tags/tag153.xml"/></Relationships>
</file>

<file path=ppt/slides/_rels/slide9.xml.rels><?xml version="1.0" encoding="UTF-8" standalone="yes"?>
<Relationships xmlns="http://schemas.openxmlformats.org/package/2006/relationships"><Relationship Id="rId3" Type="http://schemas.openxmlformats.org/officeDocument/2006/relationships/tags" Target="../tags/tag14.xml"/><Relationship Id="rId4" Type="http://schemas.openxmlformats.org/officeDocument/2006/relationships/slideLayout" Target="../slideLayouts/slideLayout10.xml"/><Relationship Id="rId5" Type="http://schemas.openxmlformats.org/officeDocument/2006/relationships/chart" Target="../charts/chart6.xml"/><Relationship Id="rId1" Type="http://schemas.openxmlformats.org/officeDocument/2006/relationships/tags" Target="../tags/tag12.xml"/><Relationship Id="rId2" Type="http://schemas.openxmlformats.org/officeDocument/2006/relationships/tags" Target="../tags/tag1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26.emf"/></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93.xml.rels><?xml version="1.0" encoding="UTF-8" standalone="yes"?>
<Relationships xmlns="http://schemas.openxmlformats.org/package/2006/relationships"><Relationship Id="rId3" Type="http://schemas.openxmlformats.org/officeDocument/2006/relationships/tags" Target="../tags/tag156.xml"/><Relationship Id="rId4" Type="http://schemas.openxmlformats.org/officeDocument/2006/relationships/slideLayout" Target="../slideLayouts/slideLayout10.xml"/><Relationship Id="rId5" Type="http://schemas.openxmlformats.org/officeDocument/2006/relationships/chart" Target="../charts/chart59.xml"/><Relationship Id="rId1" Type="http://schemas.openxmlformats.org/officeDocument/2006/relationships/tags" Target="../tags/tag154.xml"/><Relationship Id="rId2" Type="http://schemas.openxmlformats.org/officeDocument/2006/relationships/tags" Target="../tags/tag155.xml"/></Relationships>
</file>

<file path=ppt/slides/_rels/slide94.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tags" Target="../tags/tag159.xml"/><Relationship Id="rId4" Type="http://schemas.openxmlformats.org/officeDocument/2006/relationships/slideLayout" Target="../slideLayouts/slideLayout10.xml"/><Relationship Id="rId5" Type="http://schemas.openxmlformats.org/officeDocument/2006/relationships/notesSlide" Target="../notesSlides/notesSlide34.xml"/><Relationship Id="rId6" Type="http://schemas.openxmlformats.org/officeDocument/2006/relationships/chart" Target="../charts/chart60.xml"/><Relationship Id="rId1" Type="http://schemas.openxmlformats.org/officeDocument/2006/relationships/tags" Target="../tags/tag157.xml"/><Relationship Id="rId2" Type="http://schemas.openxmlformats.org/officeDocument/2006/relationships/tags" Target="../tags/tag158.xml"/></Relationships>
</file>

<file path=ppt/slides/_rels/slide97.xml.rels><?xml version="1.0" encoding="UTF-8" standalone="yes"?>
<Relationships xmlns="http://schemas.openxmlformats.org/package/2006/relationships"><Relationship Id="rId3" Type="http://schemas.openxmlformats.org/officeDocument/2006/relationships/tags" Target="../tags/tag162.xml"/><Relationship Id="rId4" Type="http://schemas.openxmlformats.org/officeDocument/2006/relationships/slideLayout" Target="../slideLayouts/slideLayout10.xml"/><Relationship Id="rId5" Type="http://schemas.openxmlformats.org/officeDocument/2006/relationships/notesSlide" Target="../notesSlides/notesSlide35.xml"/><Relationship Id="rId6" Type="http://schemas.openxmlformats.org/officeDocument/2006/relationships/chart" Target="../charts/chart61.xml"/><Relationship Id="rId1" Type="http://schemas.openxmlformats.org/officeDocument/2006/relationships/tags" Target="../tags/tag160.xml"/><Relationship Id="rId2" Type="http://schemas.openxmlformats.org/officeDocument/2006/relationships/tags" Target="../tags/tag161.xml"/></Relationships>
</file>

<file path=ppt/slides/_rels/slide98.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chart" Target="../charts/chart62.xml"/><Relationship Id="rId1" Type="http://schemas.openxmlformats.org/officeDocument/2006/relationships/tags" Target="../tags/tag163.xml"/><Relationship Id="rId2" Type="http://schemas.openxmlformats.org/officeDocument/2006/relationships/tags" Target="../tags/tag164.xml"/></Relationships>
</file>

<file path=ppt/slides/_rels/slide99.xml.rels><?xml version="1.0" encoding="UTF-8" standalone="yes"?>
<Relationships xmlns="http://schemas.openxmlformats.org/package/2006/relationships"><Relationship Id="rId3" Type="http://schemas.openxmlformats.org/officeDocument/2006/relationships/tags" Target="../tags/tag167.xml"/><Relationship Id="rId4" Type="http://schemas.openxmlformats.org/officeDocument/2006/relationships/slideLayout" Target="../slideLayouts/slideLayout10.xml"/><Relationship Id="rId5" Type="http://schemas.openxmlformats.org/officeDocument/2006/relationships/notesSlide" Target="../notesSlides/notesSlide36.xml"/><Relationship Id="rId6" Type="http://schemas.openxmlformats.org/officeDocument/2006/relationships/chart" Target="../charts/chart63.xml"/><Relationship Id="rId1" Type="http://schemas.openxmlformats.org/officeDocument/2006/relationships/tags" Target="../tags/tag165.xml"/><Relationship Id="rId2" Type="http://schemas.openxmlformats.org/officeDocument/2006/relationships/tags" Target="../tags/tag16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28810" y="2130425"/>
            <a:ext cx="8130448" cy="2261693"/>
          </a:xfrm>
          <a:prstGeom prst="rect">
            <a:avLst/>
          </a:prstGeom>
        </p:spPr>
        <p:txBody>
          <a:bodyPr vert="horz" lIns="91440" tIns="45720" rIns="91440" bIns="45720" rtlCol="0" anchor="ctr">
            <a:normAutofit/>
          </a:bodyPr>
          <a:lstStyle>
            <a:lvl1pPr>
              <a:defRPr b="1" baseline="0">
                <a:solidFill>
                  <a:srgbClr val="1B6917"/>
                </a:solidFill>
                <a:latin typeface="Arial"/>
                <a:cs typeface="Arial"/>
              </a:defRPr>
            </a:lvl1pPr>
          </a:lstStyle>
          <a:p>
            <a:pPr lvl="0" algn="ctr">
              <a:spcBef>
                <a:spcPct val="0"/>
              </a:spcBef>
              <a:defRPr/>
            </a:pPr>
            <a:r>
              <a:rPr lang="en-US" sz="4400" noProof="0" dirty="0" smtClean="0">
                <a:solidFill>
                  <a:schemeClr val="bg1"/>
                </a:solidFill>
                <a:ea typeface="+mj-ea"/>
              </a:rPr>
              <a:t>Final Concept Review</a:t>
            </a:r>
            <a:endParaRPr kumimoji="0" lang="en-US" sz="4400" b="1" i="0" u="none" strike="noStrike" kern="1200" cap="none" spc="0" normalizeH="0" baseline="0" noProof="0" dirty="0" smtClean="0">
              <a:ln>
                <a:noFill/>
              </a:ln>
              <a:solidFill>
                <a:schemeClr val="bg1"/>
              </a:solidFill>
              <a:effectLst/>
              <a:uLnTx/>
              <a:uFillTx/>
              <a:latin typeface="Arial"/>
              <a:ea typeface="+mj-ea"/>
              <a:cs typeface="Arial"/>
            </a:endParaRPr>
          </a:p>
        </p:txBody>
      </p:sp>
      <p:sp>
        <p:nvSpPr>
          <p:cNvPr id="5" name="Subtitle 2"/>
          <p:cNvSpPr txBox="1">
            <a:spLocks/>
          </p:cNvSpPr>
          <p:nvPr/>
        </p:nvSpPr>
        <p:spPr>
          <a:xfrm>
            <a:off x="1371600" y="4505898"/>
            <a:ext cx="6400800" cy="1132901"/>
          </a:xfrm>
          <a:prstGeom prst="rect">
            <a:avLst/>
          </a:prstGeom>
        </p:spPr>
        <p:txBody>
          <a:bodyPr vert="horz" lIns="91440" tIns="45720" rIns="91440" bIns="45720" rtlCol="0">
            <a:normAutofit/>
          </a:bodyPr>
          <a:lstStyle>
            <a:lvl1pPr marL="0" indent="0" algn="ctr">
              <a:buNone/>
              <a:defRPr>
                <a:solidFill>
                  <a:srgbClr val="40403E"/>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FCDC41"/>
                </a:solidFill>
                <a:effectLst/>
                <a:uLnTx/>
                <a:uFillTx/>
                <a:latin typeface="Arial"/>
                <a:ea typeface="+mn-ea"/>
                <a:cs typeface="Arial"/>
              </a:rPr>
              <a:t>NEU – 2016</a:t>
            </a:r>
            <a:endParaRPr kumimoji="0" lang="en-US" sz="3200" b="0" i="0" u="none" strike="noStrike" kern="1200" cap="none" spc="0" normalizeH="0" baseline="0" noProof="0" dirty="0">
              <a:ln>
                <a:noFill/>
              </a:ln>
              <a:solidFill>
                <a:srgbClr val="FCDC41"/>
              </a:solidFill>
              <a:effectLst/>
              <a:uLnTx/>
              <a:uFillTx/>
              <a:latin typeface="Arial"/>
              <a:ea typeface="+mn-ea"/>
              <a:cs typeface="Aria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13" y="456253"/>
            <a:ext cx="7824788" cy="1067748"/>
          </a:xfrm>
        </p:spPr>
        <p:txBody>
          <a:bodyPr/>
          <a:lstStyle/>
          <a:p>
            <a:pPr algn="ctr"/>
            <a:r>
              <a:rPr lang="en-US" b="1" dirty="0" smtClean="0">
                <a:ln w="1905"/>
                <a:solidFill>
                  <a:schemeClr val="accent1">
                    <a:lumMod val="75000"/>
                  </a:schemeClr>
                </a:solidFill>
                <a:effectLst>
                  <a:innerShdw blurRad="69850" dist="43180" dir="5400000">
                    <a:srgbClr val="000000">
                      <a:alpha val="65000"/>
                    </a:srgbClr>
                  </a:innerShdw>
                </a:effectLst>
              </a:rPr>
              <a:t>Multiprogramming</a:t>
            </a:r>
          </a:p>
        </p:txBody>
      </p:sp>
      <p:sp>
        <p:nvSpPr>
          <p:cNvPr id="16" name="Content Placeholder 15"/>
          <p:cNvSpPr>
            <a:spLocks noGrp="1"/>
          </p:cNvSpPr>
          <p:nvPr>
            <p:ph type="body" sz="half" idx="4294967295"/>
          </p:nvPr>
        </p:nvSpPr>
        <p:spPr>
          <a:xfrm>
            <a:off x="533400" y="5181600"/>
            <a:ext cx="8001000" cy="1447800"/>
          </a:xfrm>
        </p:spPr>
        <p:txBody>
          <a:bodyPr>
            <a:normAutofit fontScale="92500" lnSpcReduction="10000"/>
          </a:bodyPr>
          <a:lstStyle/>
          <a:p>
            <a:r>
              <a:rPr lang="en-US" sz="2400" dirty="0" smtClean="0"/>
              <a:t>Multiprogramming</a:t>
            </a:r>
          </a:p>
          <a:p>
            <a:pPr lvl="2"/>
            <a:r>
              <a:rPr lang="en-US" sz="2400" dirty="0" smtClean="0"/>
              <a:t>also known as multitasking</a:t>
            </a:r>
          </a:p>
          <a:p>
            <a:pPr lvl="2"/>
            <a:r>
              <a:rPr lang="en-US" sz="2400" dirty="0" smtClean="0"/>
              <a:t>memory is expanded to hold three, four, or more programs and switch among all of them</a:t>
            </a:r>
          </a:p>
        </p:txBody>
      </p:sp>
      <p:pic>
        <p:nvPicPr>
          <p:cNvPr id="5" name="Picture 4" descr="f5.pdf"/>
          <p:cNvPicPr>
            <a:picLocks noChangeAspect="1"/>
          </p:cNvPicPr>
          <p:nvPr/>
        </p:nvPicPr>
        <p:blipFill>
          <a:blip r:embed="rId3"/>
          <a:srcRect l="4706" t="53636" r="7059" b="12727"/>
          <a:stretch>
            <a:fillRect/>
          </a:stretch>
        </p:blipFill>
        <p:spPr>
          <a:xfrm>
            <a:off x="1523999" y="1981200"/>
            <a:ext cx="6178371" cy="3048058"/>
          </a:xfrm>
          <a:prstGeom prst="rect">
            <a:avLst/>
          </a:prstGeom>
        </p:spPr>
      </p:pic>
      <p:sp>
        <p:nvSpPr>
          <p:cNvPr id="6" name="TextBox 5"/>
          <p:cNvSpPr txBox="1"/>
          <p:nvPr/>
        </p:nvSpPr>
        <p:spPr>
          <a:xfrm>
            <a:off x="1535453" y="3876209"/>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1696713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848708"/>
          <a:ext cx="4572000" cy="3894992"/>
        </p:xfrm>
        <a:graphic>
          <a:graphicData uri="http://schemas.openxmlformats.org/drawingml/2006/chart">
            <c:chart xmlns:c="http://schemas.openxmlformats.org/drawingml/2006/chart" xmlns:r="http://schemas.openxmlformats.org/officeDocument/2006/relationships" r:id="rId6"/>
          </a:graphicData>
        </a:graphic>
      </p:graphicFrame>
      <p:sp>
        <p:nvSpPr>
          <p:cNvPr id="2" name="TPQuestion"/>
          <p:cNvSpPr>
            <a:spLocks noGrp="1"/>
          </p:cNvSpPr>
          <p:nvPr>
            <p:ph type="title"/>
          </p:nvPr>
        </p:nvSpPr>
        <p:spPr>
          <a:xfrm>
            <a:off x="457200" y="274637"/>
            <a:ext cx="8229600" cy="1956533"/>
          </a:xfrm>
        </p:spPr>
        <p:txBody>
          <a:bodyPr>
            <a:normAutofit fontScale="90000"/>
          </a:bodyPr>
          <a:lstStyle/>
          <a:p>
            <a:r>
              <a:rPr lang="en-US" dirty="0" smtClean="0"/>
              <a:t>When would a priority-based disk access approach be most appropriate</a:t>
            </a:r>
            <a:endParaRPr lang="en-US" dirty="0"/>
          </a:p>
        </p:txBody>
      </p:sp>
      <p:sp>
        <p:nvSpPr>
          <p:cNvPr id="3" name="TPAnswers"/>
          <p:cNvSpPr>
            <a:spLocks noGrp="1"/>
          </p:cNvSpPr>
          <p:nvPr>
            <p:ph type="body" idx="1"/>
            <p:custDataLst>
              <p:tags r:id="rId3"/>
            </p:custDataLst>
          </p:nvPr>
        </p:nvSpPr>
        <p:spPr>
          <a:xfrm>
            <a:off x="457200" y="2848708"/>
            <a:ext cx="4114800" cy="3763107"/>
          </a:xfrm>
        </p:spPr>
        <p:txBody>
          <a:bodyPr>
            <a:normAutofit lnSpcReduction="10000"/>
          </a:bodyPr>
          <a:lstStyle/>
          <a:p>
            <a:pPr marL="514350" indent="-514350">
              <a:buFont typeface="Arial"/>
              <a:buAutoNum type="alphaUcPeriod"/>
            </a:pPr>
            <a:r>
              <a:rPr lang="en-US" dirty="0" smtClean="0"/>
              <a:t>Never </a:t>
            </a:r>
          </a:p>
          <a:p>
            <a:pPr marL="514350" indent="-514350">
              <a:buFont typeface="Arial"/>
              <a:buAutoNum type="alphaUcPeriod"/>
            </a:pPr>
            <a:r>
              <a:rPr lang="en-US" dirty="0" smtClean="0"/>
              <a:t>Batch systems</a:t>
            </a:r>
          </a:p>
          <a:p>
            <a:pPr marL="514350" indent="-514350">
              <a:buFont typeface="Arial"/>
              <a:buAutoNum type="alphaUcPeriod"/>
            </a:pPr>
            <a:r>
              <a:rPr lang="en-US" dirty="0" smtClean="0"/>
              <a:t>User-interactive systems</a:t>
            </a:r>
          </a:p>
          <a:p>
            <a:pPr marL="514350" indent="-514350">
              <a:buFont typeface="Arial"/>
              <a:buAutoNum type="alphaUcPeriod"/>
            </a:pPr>
            <a:r>
              <a:rPr lang="en-US" dirty="0" smtClean="0"/>
              <a:t>Mixed-mode systems (user + batch) operations</a:t>
            </a:r>
            <a:endParaRPr lang="en-US" dirty="0"/>
          </a:p>
        </p:txBody>
      </p:sp>
    </p:spTree>
    <p:custDataLst>
      <p:tags r:id="rId1"/>
    </p:custDataLst>
    <p:extLst>
      <p:ext uri="{BB962C8B-B14F-4D97-AF65-F5344CB8AC3E}">
        <p14:creationId xmlns:p14="http://schemas.microsoft.com/office/powerpoint/2010/main" val="11999241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292626"/>
          <a:ext cx="4572000" cy="4451074"/>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677517"/>
            <a:ext cx="8229600" cy="1364973"/>
          </a:xfrm>
        </p:spPr>
        <p:txBody>
          <a:bodyPr>
            <a:normAutofit fontScale="90000"/>
          </a:bodyPr>
          <a:lstStyle/>
          <a:p>
            <a:r>
              <a:rPr lang="en-US" dirty="0" smtClean="0"/>
              <a:t>Which 2 are the </a:t>
            </a:r>
            <a:r>
              <a:rPr lang="en-US" b="1" dirty="0" smtClean="0"/>
              <a:t>most </a:t>
            </a:r>
            <a:r>
              <a:rPr lang="en-US" dirty="0" smtClean="0"/>
              <a:t>used RAID configurations in consumer systems</a:t>
            </a:r>
            <a:endParaRPr lang="en-US" dirty="0"/>
          </a:p>
        </p:txBody>
      </p:sp>
      <p:sp>
        <p:nvSpPr>
          <p:cNvPr id="3" name="TPAnswers"/>
          <p:cNvSpPr>
            <a:spLocks noGrp="1"/>
          </p:cNvSpPr>
          <p:nvPr>
            <p:ph type="body" idx="1"/>
            <p:custDataLst>
              <p:tags r:id="rId3"/>
            </p:custDataLst>
          </p:nvPr>
        </p:nvSpPr>
        <p:spPr>
          <a:xfrm>
            <a:off x="457200" y="2491409"/>
            <a:ext cx="4114800" cy="4002156"/>
          </a:xfrm>
        </p:spPr>
        <p:txBody>
          <a:bodyPr>
            <a:normAutofit lnSpcReduction="10000"/>
          </a:bodyPr>
          <a:lstStyle/>
          <a:p>
            <a:pPr marL="514350" indent="-514350">
              <a:buFont typeface="Arial"/>
              <a:buAutoNum type="alphaUcPeriod"/>
            </a:pPr>
            <a:r>
              <a:rPr lang="en-US" dirty="0" smtClean="0"/>
              <a:t>0</a:t>
            </a:r>
          </a:p>
          <a:p>
            <a:pPr marL="514350" indent="-514350">
              <a:buFont typeface="Arial"/>
              <a:buAutoNum type="alphaUcPeriod"/>
            </a:pPr>
            <a:r>
              <a:rPr lang="en-US" dirty="0" smtClean="0"/>
              <a:t>1</a:t>
            </a:r>
          </a:p>
          <a:p>
            <a:pPr marL="514350" indent="-514350">
              <a:buFont typeface="Arial"/>
              <a:buAutoNum type="alphaUcPeriod"/>
            </a:pPr>
            <a:r>
              <a:rPr lang="en-US" dirty="0" smtClean="0"/>
              <a:t>2</a:t>
            </a:r>
          </a:p>
          <a:p>
            <a:pPr marL="514350" indent="-514350">
              <a:buFont typeface="Arial"/>
              <a:buAutoNum type="alphaUcPeriod"/>
            </a:pPr>
            <a:r>
              <a:rPr lang="en-US" dirty="0" smtClean="0"/>
              <a:t>3</a:t>
            </a:r>
          </a:p>
          <a:p>
            <a:pPr marL="514350" indent="-514350">
              <a:buFont typeface="Arial"/>
              <a:buAutoNum type="alphaUcPeriod"/>
            </a:pPr>
            <a:r>
              <a:rPr lang="en-US" dirty="0" smtClean="0"/>
              <a:t>4</a:t>
            </a:r>
          </a:p>
          <a:p>
            <a:pPr marL="514350" indent="-514350">
              <a:buFont typeface="Arial"/>
              <a:buAutoNum type="alphaUcPeriod"/>
            </a:pPr>
            <a:r>
              <a:rPr lang="en-US" dirty="0" smtClean="0"/>
              <a:t>5</a:t>
            </a:r>
          </a:p>
          <a:p>
            <a:pPr marL="514350" indent="-514350">
              <a:buFont typeface="Arial"/>
              <a:buAutoNum type="alphaUcPeriod"/>
            </a:pPr>
            <a:r>
              <a:rPr lang="en-US" dirty="0"/>
              <a:t>6</a:t>
            </a:r>
          </a:p>
        </p:txBody>
      </p:sp>
    </p:spTree>
    <p:custDataLst>
      <p:tags r:id="rId1"/>
    </p:custDataLst>
    <p:extLst>
      <p:ext uri="{BB962C8B-B14F-4D97-AF65-F5344CB8AC3E}">
        <p14:creationId xmlns:p14="http://schemas.microsoft.com/office/powerpoint/2010/main" val="5071958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3681663" y="2634915"/>
          <a:ext cx="5398837" cy="4223085"/>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144379" y="406985"/>
            <a:ext cx="8999621" cy="1963236"/>
          </a:xfrm>
        </p:spPr>
        <p:txBody>
          <a:bodyPr>
            <a:normAutofit fontScale="90000"/>
          </a:bodyPr>
          <a:lstStyle/>
          <a:p>
            <a:r>
              <a:rPr lang="en-US" dirty="0" smtClean="0"/>
              <a:t>What granularities of process synchronization would be well suited for executing in a cluster environment</a:t>
            </a:r>
            <a:endParaRPr lang="en-US" dirty="0"/>
          </a:p>
        </p:txBody>
      </p:sp>
      <p:sp>
        <p:nvSpPr>
          <p:cNvPr id="3" name="TPAnswers"/>
          <p:cNvSpPr>
            <a:spLocks noGrp="1"/>
          </p:cNvSpPr>
          <p:nvPr>
            <p:ph type="body" idx="1"/>
            <p:custDataLst>
              <p:tags r:id="rId3"/>
            </p:custDataLst>
          </p:nvPr>
        </p:nvSpPr>
        <p:spPr>
          <a:xfrm>
            <a:off x="457200" y="2959768"/>
            <a:ext cx="3007895" cy="3527342"/>
          </a:xfrm>
        </p:spPr>
        <p:txBody>
          <a:bodyPr/>
          <a:lstStyle/>
          <a:p>
            <a:pPr marL="514350" indent="-514350">
              <a:buFont typeface="Arial"/>
              <a:buAutoNum type="alphaUcPeriod"/>
            </a:pPr>
            <a:r>
              <a:rPr lang="en-US" dirty="0" smtClean="0"/>
              <a:t>Fine</a:t>
            </a:r>
          </a:p>
          <a:p>
            <a:pPr marL="514350" indent="-514350">
              <a:buFont typeface="Arial"/>
              <a:buAutoNum type="alphaUcPeriod"/>
            </a:pPr>
            <a:r>
              <a:rPr lang="en-US" dirty="0" smtClean="0"/>
              <a:t>Medium</a:t>
            </a:r>
          </a:p>
          <a:p>
            <a:pPr marL="514350" indent="-514350">
              <a:buFont typeface="Arial"/>
              <a:buAutoNum type="alphaUcPeriod"/>
            </a:pPr>
            <a:r>
              <a:rPr lang="en-US" dirty="0" smtClean="0"/>
              <a:t>Coarse</a:t>
            </a:r>
          </a:p>
          <a:p>
            <a:pPr marL="514350" indent="-514350">
              <a:buFont typeface="Arial"/>
              <a:buAutoNum type="alphaUcPeriod"/>
            </a:pPr>
            <a:r>
              <a:rPr lang="en-US" dirty="0" smtClean="0"/>
              <a:t>Very Coarse</a:t>
            </a:r>
          </a:p>
          <a:p>
            <a:pPr marL="514350" indent="-514350">
              <a:buFont typeface="Arial"/>
              <a:buAutoNum type="alphaUcPeriod"/>
            </a:pPr>
            <a:r>
              <a:rPr lang="en-US" dirty="0" smtClean="0"/>
              <a:t>Independent</a:t>
            </a:r>
          </a:p>
        </p:txBody>
      </p:sp>
    </p:spTree>
    <p:custDataLst>
      <p:tags r:id="rId1"/>
    </p:custDataLst>
    <p:extLst>
      <p:ext uri="{BB962C8B-B14F-4D97-AF65-F5344CB8AC3E}">
        <p14:creationId xmlns:p14="http://schemas.microsoft.com/office/powerpoint/2010/main" val="20404736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3117954"/>
          <a:ext cx="4572000" cy="3625746"/>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0" y="405802"/>
            <a:ext cx="9080500" cy="1797752"/>
          </a:xfrm>
        </p:spPr>
        <p:txBody>
          <a:bodyPr>
            <a:normAutofit/>
          </a:bodyPr>
          <a:lstStyle/>
          <a:p>
            <a:r>
              <a:rPr lang="en-US" dirty="0" smtClean="0"/>
              <a:t>Memory </a:t>
            </a:r>
            <a:r>
              <a:rPr lang="en-US" dirty="0"/>
              <a:t>segmentation is </a:t>
            </a:r>
            <a:r>
              <a:rPr lang="en-US" dirty="0" smtClean="0"/>
              <a:t>visible to the programmer but paging </a:t>
            </a:r>
            <a:r>
              <a:rPr lang="en-US" dirty="0"/>
              <a:t>is </a:t>
            </a:r>
            <a:r>
              <a:rPr lang="en-US" dirty="0" smtClean="0"/>
              <a:t>transparent</a:t>
            </a:r>
            <a:endParaRPr lang="en-US" dirty="0"/>
          </a:p>
        </p:txBody>
      </p:sp>
      <p:sp>
        <p:nvSpPr>
          <p:cNvPr id="3" name="TPAnswers"/>
          <p:cNvSpPr>
            <a:spLocks noGrp="1"/>
          </p:cNvSpPr>
          <p:nvPr>
            <p:ph type="body" idx="1"/>
          </p:nvPr>
        </p:nvSpPr>
        <p:spPr>
          <a:xfrm>
            <a:off x="457200" y="3117954"/>
            <a:ext cx="4114800" cy="3008209"/>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0743606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1.pdf"/>
          <p:cNvPicPr>
            <a:picLocks noChangeAspect="1"/>
          </p:cNvPicPr>
          <p:nvPr/>
        </p:nvPicPr>
        <p:blipFill rotWithShape="1">
          <a:blip r:embed="rId3" cstate="print"/>
          <a:srcRect l="9065" t="26364" r="5845" b="23636"/>
          <a:stretch/>
        </p:blipFill>
        <p:spPr>
          <a:xfrm>
            <a:off x="649357" y="457200"/>
            <a:ext cx="8176591" cy="6217583"/>
          </a:xfrm>
          <a:prstGeom prst="rect">
            <a:avLst/>
          </a:prstGeom>
        </p:spPr>
      </p:pic>
      <p:pic>
        <p:nvPicPr>
          <p:cNvPr id="2" name="Picture 1"/>
          <p:cNvPicPr>
            <a:picLocks noChangeAspect="1"/>
          </p:cNvPicPr>
          <p:nvPr/>
        </p:nvPicPr>
        <p:blipFill>
          <a:blip r:embed="rId4"/>
          <a:stretch>
            <a:fillRect/>
          </a:stretch>
        </p:blipFill>
        <p:spPr>
          <a:xfrm>
            <a:off x="481012" y="457200"/>
            <a:ext cx="8181975" cy="6219825"/>
          </a:xfrm>
          <a:prstGeom prst="rect">
            <a:avLst/>
          </a:prstGeom>
        </p:spPr>
      </p:pic>
    </p:spTree>
    <p:extLst>
      <p:ext uri="{BB962C8B-B14F-4D97-AF65-F5344CB8AC3E}">
        <p14:creationId xmlns:p14="http://schemas.microsoft.com/office/powerpoint/2010/main" val="7368061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4262460804"/>
              </p:ext>
            </p:extLst>
          </p:nvPr>
        </p:nvGraphicFramePr>
        <p:xfrm>
          <a:off x="4508500" y="2588454"/>
          <a:ext cx="4572000" cy="4155245"/>
        </p:xfrm>
        <a:graphic>
          <a:graphicData uri="http://schemas.openxmlformats.org/drawingml/2006/chart">
            <c:chart xmlns:c="http://schemas.openxmlformats.org/drawingml/2006/chart" xmlns:r="http://schemas.openxmlformats.org/officeDocument/2006/relationships" r:id="rId6"/>
          </a:graphicData>
        </a:graphic>
      </p:graphicFrame>
      <p:sp>
        <p:nvSpPr>
          <p:cNvPr id="2" name="TPQuestion"/>
          <p:cNvSpPr>
            <a:spLocks noGrp="1"/>
          </p:cNvSpPr>
          <p:nvPr>
            <p:ph type="title"/>
          </p:nvPr>
        </p:nvSpPr>
        <p:spPr>
          <a:xfrm>
            <a:off x="457200" y="411163"/>
            <a:ext cx="8229600" cy="1143000"/>
          </a:xfrm>
        </p:spPr>
        <p:txBody>
          <a:bodyPr>
            <a:normAutofit fontScale="90000"/>
          </a:bodyPr>
          <a:lstStyle/>
          <a:p>
            <a:r>
              <a:rPr lang="en-US" dirty="0" smtClean="0"/>
              <a:t>In multi-core systems, cores share the same ____ but have different ____.</a:t>
            </a:r>
            <a:endParaRPr lang="en-US" dirty="0"/>
          </a:p>
        </p:txBody>
      </p:sp>
      <p:sp>
        <p:nvSpPr>
          <p:cNvPr id="3" name="TPAnswers"/>
          <p:cNvSpPr>
            <a:spLocks noGrp="1"/>
          </p:cNvSpPr>
          <p:nvPr>
            <p:ph type="body" idx="1"/>
            <p:custDataLst>
              <p:tags r:id="rId3"/>
            </p:custDataLst>
          </p:nvPr>
        </p:nvSpPr>
        <p:spPr>
          <a:xfrm>
            <a:off x="457200" y="2447778"/>
            <a:ext cx="4114800" cy="3981157"/>
          </a:xfrm>
        </p:spPr>
        <p:txBody>
          <a:bodyPr>
            <a:normAutofit lnSpcReduction="10000"/>
          </a:bodyPr>
          <a:lstStyle/>
          <a:p>
            <a:pPr marL="514350" indent="-514350">
              <a:buFont typeface="Arial"/>
              <a:buAutoNum type="alphaUcPeriod"/>
            </a:pPr>
            <a:r>
              <a:rPr lang="en-US" dirty="0" smtClean="0"/>
              <a:t>Main memory, secondary memory</a:t>
            </a:r>
          </a:p>
          <a:p>
            <a:pPr marL="514350" indent="-514350">
              <a:buFont typeface="Arial"/>
              <a:buAutoNum type="alphaUcPeriod"/>
            </a:pPr>
            <a:r>
              <a:rPr lang="en-US" dirty="0" smtClean="0"/>
              <a:t>Cache, main memory</a:t>
            </a:r>
          </a:p>
          <a:p>
            <a:pPr marL="514350" indent="-514350">
              <a:buFont typeface="Arial"/>
              <a:buAutoNum type="alphaUcPeriod"/>
            </a:pPr>
            <a:r>
              <a:rPr lang="en-US" dirty="0" smtClean="0"/>
              <a:t>Main memory, cache</a:t>
            </a:r>
          </a:p>
          <a:p>
            <a:pPr marL="514350" indent="-514350">
              <a:buFont typeface="Arial"/>
              <a:buAutoNum type="alphaUcPeriod"/>
            </a:pPr>
            <a:r>
              <a:rPr lang="en-US" dirty="0" smtClean="0"/>
              <a:t>Secondary memory, main memory</a:t>
            </a:r>
            <a:endParaRPr lang="en-US" dirty="0"/>
          </a:p>
        </p:txBody>
      </p:sp>
    </p:spTree>
    <p:custDataLst>
      <p:tags r:id="rId1"/>
    </p:custDataLst>
    <p:extLst>
      <p:ext uri="{BB962C8B-B14F-4D97-AF65-F5344CB8AC3E}">
        <p14:creationId xmlns:p14="http://schemas.microsoft.com/office/powerpoint/2010/main" val="721657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f20.pdf"/>
          <p:cNvPicPr>
            <a:picLocks noChangeAspect="1"/>
          </p:cNvPicPr>
          <p:nvPr/>
        </p:nvPicPr>
        <p:blipFill>
          <a:blip r:embed="rId3"/>
          <a:srcRect t="19091" b="22727"/>
          <a:stretch>
            <a:fillRect/>
          </a:stretch>
        </p:blipFill>
        <p:spPr>
          <a:xfrm>
            <a:off x="609600" y="685800"/>
            <a:ext cx="7820127" cy="5888117"/>
          </a:xfrm>
          <a:prstGeom prst="rect">
            <a:avLst/>
          </a:prstGeom>
        </p:spPr>
      </p:pic>
    </p:spTree>
    <p:extLst>
      <p:ext uri="{BB962C8B-B14F-4D97-AF65-F5344CB8AC3E}">
        <p14:creationId xmlns:p14="http://schemas.microsoft.com/office/powerpoint/2010/main" val="36821111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607816372"/>
              </p:ext>
            </p:extLst>
          </p:nvPr>
        </p:nvGraphicFramePr>
        <p:xfrm>
          <a:off x="4227022" y="3485111"/>
          <a:ext cx="5006513" cy="3372889"/>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628650" y="1131094"/>
            <a:ext cx="7886700" cy="1608989"/>
          </a:xfrm>
        </p:spPr>
        <p:txBody>
          <a:bodyPr>
            <a:normAutofit fontScale="90000"/>
          </a:bodyPr>
          <a:lstStyle/>
          <a:p>
            <a:r>
              <a:rPr lang="en-US" dirty="0"/>
              <a:t>The _________ chooses which block to replace when a new block is to be loaded into </a:t>
            </a:r>
            <a:r>
              <a:rPr lang="en-US" dirty="0" smtClean="0"/>
              <a:t>the cache </a:t>
            </a:r>
            <a:r>
              <a:rPr lang="en-US" dirty="0"/>
              <a:t>and the cache already has all slots filled with other </a:t>
            </a:r>
            <a:r>
              <a:rPr lang="en-US" dirty="0" smtClean="0"/>
              <a:t>blocks.</a:t>
            </a:r>
            <a:endParaRPr lang="en-US" dirty="0"/>
          </a:p>
        </p:txBody>
      </p:sp>
      <p:sp>
        <p:nvSpPr>
          <p:cNvPr id="3" name="TPAnswers"/>
          <p:cNvSpPr>
            <a:spLocks noGrp="1"/>
          </p:cNvSpPr>
          <p:nvPr>
            <p:ph type="body" idx="1"/>
            <p:custDataLst>
              <p:tags r:id="rId3"/>
            </p:custDataLst>
          </p:nvPr>
        </p:nvSpPr>
        <p:spPr>
          <a:xfrm>
            <a:off x="628650" y="4317262"/>
            <a:ext cx="3943350" cy="2138904"/>
          </a:xfrm>
        </p:spPr>
        <p:txBody>
          <a:bodyPr>
            <a:normAutofit fontScale="85000" lnSpcReduction="10000"/>
          </a:bodyPr>
          <a:lstStyle/>
          <a:p>
            <a:pPr marL="385763" indent="-385763">
              <a:buFont typeface="Arial" panose="020B0604020202020204" pitchFamily="34" charset="0"/>
              <a:buAutoNum type="alphaUcPeriod"/>
            </a:pPr>
            <a:r>
              <a:rPr lang="en-US" dirty="0" smtClean="0"/>
              <a:t>Memory Controller</a:t>
            </a:r>
          </a:p>
          <a:p>
            <a:pPr marL="385763" indent="-385763">
              <a:buFont typeface="Arial" panose="020B0604020202020204" pitchFamily="34" charset="0"/>
              <a:buAutoNum type="alphaUcPeriod"/>
            </a:pPr>
            <a:r>
              <a:rPr lang="en-US" dirty="0" smtClean="0"/>
              <a:t>Mapping Function</a:t>
            </a:r>
          </a:p>
          <a:p>
            <a:pPr marL="385763" indent="-385763">
              <a:buFont typeface="Arial" panose="020B0604020202020204" pitchFamily="34" charset="0"/>
              <a:buAutoNum type="alphaUcPeriod"/>
            </a:pPr>
            <a:r>
              <a:rPr lang="en-US" dirty="0" smtClean="0"/>
              <a:t>Write Policy </a:t>
            </a:r>
          </a:p>
          <a:p>
            <a:pPr marL="385763" indent="-385763">
              <a:buFont typeface="Arial" panose="020B0604020202020204" pitchFamily="34" charset="0"/>
              <a:buAutoNum type="alphaUcPeriod"/>
            </a:pPr>
            <a:r>
              <a:rPr lang="en-US" dirty="0" smtClean="0"/>
              <a:t>Replacement Algorithm </a:t>
            </a:r>
            <a:endParaRPr lang="en-US" dirty="0"/>
          </a:p>
        </p:txBody>
      </p:sp>
    </p:spTree>
    <p:custDataLst>
      <p:tags r:id="rId1"/>
    </p:custDataLst>
    <p:extLst>
      <p:ext uri="{BB962C8B-B14F-4D97-AF65-F5344CB8AC3E}">
        <p14:creationId xmlns:p14="http://schemas.microsoft.com/office/powerpoint/2010/main" val="478471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r>
              <a:rPr lang="en-US" dirty="0" smtClean="0"/>
              <a:t>Explain the challenge with cache consistency in multi-core systems</a:t>
            </a:r>
          </a:p>
          <a:p>
            <a:pPr marL="0" indent="0">
              <a:buNone/>
            </a:pPr>
            <a:r>
              <a:rPr lang="en-US" dirty="0" smtClean="0"/>
              <a:t> or </a:t>
            </a:r>
          </a:p>
          <a:p>
            <a:r>
              <a:rPr lang="en-US" dirty="0" smtClean="0"/>
              <a:t>Explain the challenge with file cache consistency in distributed client/server environments</a:t>
            </a:r>
          </a:p>
          <a:p>
            <a:endParaRPr lang="en-US" dirty="0" smtClean="0"/>
          </a:p>
          <a:p>
            <a:r>
              <a:rPr lang="en-US" dirty="0" smtClean="0"/>
              <a:t>(Hint – think of the generalized problem)</a:t>
            </a:r>
            <a:endParaRPr lang="en-US" dirty="0"/>
          </a:p>
        </p:txBody>
      </p:sp>
    </p:spTree>
    <p:extLst>
      <p:ext uri="{BB962C8B-B14F-4D97-AF65-F5344CB8AC3E}">
        <p14:creationId xmlns:p14="http://schemas.microsoft.com/office/powerpoint/2010/main" val="154811298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5400" b="1" dirty="0" smtClean="0">
                <a:ln w="1905"/>
                <a:solidFill>
                  <a:schemeClr val="accent3">
                    <a:lumMod val="50000"/>
                  </a:schemeClr>
                </a:solidFill>
                <a:effectLst>
                  <a:innerShdw blurRad="69850" dist="43180" dir="5400000">
                    <a:srgbClr val="000000">
                      <a:alpha val="65000"/>
                    </a:srgbClr>
                  </a:innerShdw>
                </a:effectLst>
              </a:rPr>
              <a:t>File Cache Consistency</a:t>
            </a:r>
            <a:endParaRPr lang="en-US" sz="5400" b="1" dirty="0">
              <a:ln w="1905"/>
              <a:solidFill>
                <a:schemeClr val="accent3">
                  <a:lumMod val="50000"/>
                </a:schemeClr>
              </a:solidFill>
              <a:effectLst>
                <a:innerShdw blurRad="69850" dist="43180" dir="5400000">
                  <a:srgbClr val="000000">
                    <a:alpha val="65000"/>
                  </a:srgbClr>
                </a:innerShdw>
              </a:effectLst>
            </a:endParaRPr>
          </a:p>
        </p:txBody>
      </p:sp>
      <p:sp>
        <p:nvSpPr>
          <p:cNvPr id="3" name="Content Placeholder 2"/>
          <p:cNvSpPr>
            <a:spLocks noGrp="1"/>
          </p:cNvSpPr>
          <p:nvPr>
            <p:ph idx="4294967295"/>
          </p:nvPr>
        </p:nvSpPr>
        <p:spPr>
          <a:xfrm>
            <a:off x="266700" y="1752600"/>
            <a:ext cx="8610600" cy="4648200"/>
          </a:xfrm>
        </p:spPr>
        <p:txBody>
          <a:bodyPr/>
          <a:lstStyle/>
          <a:p>
            <a:pPr marL="566738" indent="-341313">
              <a:buClr>
                <a:schemeClr val="accent3">
                  <a:lumMod val="50000"/>
                </a:schemeClr>
              </a:buClr>
            </a:pPr>
            <a:r>
              <a:rPr lang="en-US" dirty="0" smtClean="0"/>
              <a:t>Performance of file I/O can be noticeably degraded by network performance</a:t>
            </a:r>
          </a:p>
          <a:p>
            <a:pPr marL="566738" indent="-341313">
              <a:buClr>
                <a:schemeClr val="accent3">
                  <a:lumMod val="50000"/>
                </a:schemeClr>
              </a:buClr>
            </a:pPr>
            <a:r>
              <a:rPr lang="en-US" dirty="0" smtClean="0"/>
              <a:t>File caches hold recently accessed file records</a:t>
            </a:r>
          </a:p>
          <a:p>
            <a:pPr marL="566738" indent="-341313">
              <a:buClr>
                <a:schemeClr val="accent3">
                  <a:lumMod val="50000"/>
                </a:schemeClr>
              </a:buClr>
            </a:pPr>
            <a:r>
              <a:rPr lang="en-US" dirty="0" smtClean="0"/>
              <a:t>A local file cache should reduce the number of remote server accesses that must be </a:t>
            </a:r>
            <a:r>
              <a:rPr lang="en-US" dirty="0"/>
              <a:t>made (principle of </a:t>
            </a:r>
            <a:r>
              <a:rPr lang="en-US" dirty="0" smtClean="0"/>
              <a:t>locality)</a:t>
            </a:r>
          </a:p>
          <a:p>
            <a:pPr marL="566738" indent="-341313">
              <a:buClr>
                <a:schemeClr val="accent3">
                  <a:lumMod val="50000"/>
                </a:schemeClr>
              </a:buClr>
            </a:pPr>
            <a:r>
              <a:rPr lang="en-US" dirty="0" smtClean="0"/>
              <a:t>How to maintain cache consistency ? </a:t>
            </a:r>
          </a:p>
          <a:p>
            <a:pPr marL="966788" lvl="1" indent="-341313">
              <a:buClr>
                <a:schemeClr val="accent3">
                  <a:lumMod val="50000"/>
                </a:schemeClr>
              </a:buClr>
            </a:pPr>
            <a:r>
              <a:rPr lang="en-US" dirty="0" smtClean="0"/>
              <a:t>Readers Writers Approach</a:t>
            </a:r>
          </a:p>
        </p:txBody>
      </p:sp>
    </p:spTree>
    <p:extLst>
      <p:ext uri="{BB962C8B-B14F-4D97-AF65-F5344CB8AC3E}">
        <p14:creationId xmlns:p14="http://schemas.microsoft.com/office/powerpoint/2010/main" val="37117338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3114577661"/>
              </p:ext>
            </p:extLst>
          </p:nvPr>
        </p:nvGraphicFramePr>
        <p:xfrm>
          <a:off x="4572000" y="2774989"/>
          <a:ext cx="4572000" cy="3857625"/>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182880" y="647114"/>
            <a:ext cx="8665698" cy="2488149"/>
          </a:xfrm>
        </p:spPr>
        <p:txBody>
          <a:bodyPr>
            <a:normAutofit fontScale="90000"/>
          </a:bodyPr>
          <a:lstStyle/>
          <a:p>
            <a:r>
              <a:rPr lang="en-US" dirty="0" smtClean="0"/>
              <a:t>The “</a:t>
            </a:r>
            <a:r>
              <a:rPr lang="en-US" dirty="0"/>
              <a:t>operating system” portion of </a:t>
            </a:r>
            <a:r>
              <a:rPr lang="en-US" dirty="0" smtClean="0"/>
              <a:t>main memory contains only the OS kernel</a:t>
            </a:r>
            <a:r>
              <a:rPr lang="en-US" dirty="0"/>
              <a:t/>
            </a:r>
            <a:br>
              <a:rPr lang="en-US" dirty="0"/>
            </a:br>
            <a:endParaRPr lang="en-US" dirty="0"/>
          </a:p>
        </p:txBody>
      </p:sp>
      <p:sp>
        <p:nvSpPr>
          <p:cNvPr id="3" name="TPAnswers"/>
          <p:cNvSpPr>
            <a:spLocks noGrp="1"/>
          </p:cNvSpPr>
          <p:nvPr>
            <p:ph type="body" idx="1"/>
            <p:custDataLst>
              <p:tags r:id="rId3"/>
            </p:custDataLst>
          </p:nvPr>
        </p:nvSpPr>
        <p:spPr>
          <a:xfrm>
            <a:off x="628650" y="3917632"/>
            <a:ext cx="3943350" cy="1572340"/>
          </a:xfrm>
        </p:spPr>
        <p:txBody>
          <a:bodyPr/>
          <a:lstStyle/>
          <a:p>
            <a:pPr marL="385763" indent="-385763">
              <a:buFont typeface="Arial" panose="020B0604020202020204" pitchFamily="34" charset="0"/>
              <a:buAutoNum type="alphaUcPeriod"/>
            </a:pPr>
            <a:r>
              <a:rPr lang="en-US" dirty="0" smtClean="0"/>
              <a:t>True</a:t>
            </a:r>
          </a:p>
          <a:p>
            <a:pPr marL="385763" indent="-385763">
              <a:buFont typeface="Arial" panose="020B0604020202020204" pitchFamily="34" charset="0"/>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3126201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f2.pdf"/>
          <p:cNvPicPr>
            <a:picLocks noChangeAspect="1"/>
          </p:cNvPicPr>
          <p:nvPr/>
        </p:nvPicPr>
        <p:blipFill>
          <a:blip r:embed="rId3"/>
          <a:stretch>
            <a:fillRect/>
          </a:stretch>
        </p:blipFill>
        <p:spPr>
          <a:xfrm>
            <a:off x="152400" y="228600"/>
            <a:ext cx="8875059" cy="6858000"/>
          </a:xfrm>
          <a:prstGeom prst="rect">
            <a:avLst/>
          </a:prstGeom>
        </p:spPr>
      </p:pic>
    </p:spTree>
    <p:extLst>
      <p:ext uri="{BB962C8B-B14F-4D97-AF65-F5344CB8AC3E}">
        <p14:creationId xmlns:p14="http://schemas.microsoft.com/office/powerpoint/2010/main" val="15399454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679884198"/>
              </p:ext>
            </p:extLst>
          </p:nvPr>
        </p:nvGraphicFramePr>
        <p:xfrm>
          <a:off x="4508500" y="1600200"/>
          <a:ext cx="4572000" cy="5143500"/>
        </p:xfrm>
        <a:graphic>
          <a:graphicData uri="http://schemas.openxmlformats.org/drawingml/2006/chart">
            <c:chart xmlns:c="http://schemas.openxmlformats.org/drawingml/2006/chart" xmlns:r="http://schemas.openxmlformats.org/officeDocument/2006/relationships" r:id="rId6"/>
          </a:graphicData>
        </a:graphic>
      </p:graphicFrame>
      <p:sp>
        <p:nvSpPr>
          <p:cNvPr id="2" name="TPQuestion"/>
          <p:cNvSpPr>
            <a:spLocks noGrp="1"/>
          </p:cNvSpPr>
          <p:nvPr>
            <p:ph type="title"/>
          </p:nvPr>
        </p:nvSpPr>
        <p:spPr>
          <a:xfrm>
            <a:off x="457200" y="457200"/>
            <a:ext cx="8229600" cy="1143000"/>
          </a:xfrm>
        </p:spPr>
        <p:txBody>
          <a:bodyPr>
            <a:normAutofit fontScale="90000"/>
          </a:bodyPr>
          <a:lstStyle/>
          <a:p>
            <a:pPr algn="l"/>
            <a:r>
              <a:rPr lang="en-US" dirty="0" smtClean="0"/>
              <a:t>When the OS creates a new process, the first two steps are…</a:t>
            </a:r>
            <a:endParaRPr lang="en-US" dirty="0"/>
          </a:p>
        </p:txBody>
      </p:sp>
      <p:sp>
        <p:nvSpPr>
          <p:cNvPr id="3" name="TPAnswers"/>
          <p:cNvSpPr>
            <a:spLocks noGrp="1"/>
          </p:cNvSpPr>
          <p:nvPr>
            <p:ph type="body" idx="1"/>
            <p:custDataLst>
              <p:tags r:id="rId3"/>
            </p:custDataLst>
          </p:nvPr>
        </p:nvSpPr>
        <p:spPr>
          <a:xfrm>
            <a:off x="457200" y="2451652"/>
            <a:ext cx="4114800" cy="3674511"/>
          </a:xfrm>
        </p:spPr>
        <p:txBody>
          <a:bodyPr/>
          <a:lstStyle/>
          <a:p>
            <a:pPr marL="514350" indent="-514350">
              <a:buFont typeface="Arial"/>
              <a:buAutoNum type="alphaUcPeriod"/>
            </a:pPr>
            <a:r>
              <a:rPr lang="en-US" dirty="0" smtClean="0"/>
              <a:t>Initialize the process control block</a:t>
            </a:r>
          </a:p>
          <a:p>
            <a:pPr marL="514350" indent="-514350">
              <a:buFont typeface="Arial"/>
              <a:buAutoNum type="alphaUcPeriod"/>
            </a:pPr>
            <a:r>
              <a:rPr lang="en-US" dirty="0" smtClean="0"/>
              <a:t>Allocate space</a:t>
            </a:r>
          </a:p>
          <a:p>
            <a:pPr marL="514350" indent="-514350">
              <a:buFont typeface="Arial"/>
              <a:buAutoNum type="alphaUcPeriod"/>
            </a:pPr>
            <a:r>
              <a:rPr lang="en-US" dirty="0" smtClean="0"/>
              <a:t>Assign a unique process ID</a:t>
            </a:r>
          </a:p>
          <a:p>
            <a:pPr marL="514350" indent="-514350">
              <a:buFont typeface="Arial"/>
              <a:buAutoNum type="alphaUcPeriod"/>
            </a:pPr>
            <a:r>
              <a:rPr lang="en-US" dirty="0" smtClean="0"/>
              <a:t>Set linkages</a:t>
            </a:r>
            <a:endParaRPr lang="en-US" dirty="0"/>
          </a:p>
        </p:txBody>
      </p:sp>
    </p:spTree>
    <p:custDataLst>
      <p:tags r:id="rId1"/>
    </p:custDataLst>
    <p:extLst>
      <p:ext uri="{BB962C8B-B14F-4D97-AF65-F5344CB8AC3E}">
        <p14:creationId xmlns:p14="http://schemas.microsoft.com/office/powerpoint/2010/main" val="2490451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p:cNvSpPr>
            <a:spLocks noGrp="1"/>
          </p:cNvSpPr>
          <p:nvPr>
            <p:ph type="title"/>
          </p:nvPr>
        </p:nvSpPr>
        <p:spPr>
          <a:xfrm>
            <a:off x="658813" y="456253"/>
            <a:ext cx="7824788" cy="1220148"/>
          </a:xfrm>
        </p:spPr>
        <p:txBody>
          <a:bodyPr/>
          <a:lstStyle/>
          <a:p>
            <a:pPr algn="l"/>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Process Creation</a:t>
            </a:r>
          </a:p>
        </p:txBody>
      </p:sp>
      <p:sp>
        <p:nvSpPr>
          <p:cNvPr id="48131" name="Content Placeholder 2"/>
          <p:cNvSpPr>
            <a:spLocks noGrp="1"/>
          </p:cNvSpPr>
          <p:nvPr>
            <p:ph sz="half" idx="1"/>
          </p:nvPr>
        </p:nvSpPr>
        <p:spPr>
          <a:xfrm>
            <a:off x="635001" y="1659836"/>
            <a:ext cx="7848600" cy="3962399"/>
          </a:xfrm>
        </p:spPr>
        <p:txBody>
          <a:bodyPr>
            <a:normAutofit/>
          </a:bodyPr>
          <a:lstStyle/>
          <a:p>
            <a:r>
              <a:rPr lang="en-NZ" sz="2800" dirty="0" smtClean="0"/>
              <a:t>Once the OS decides to create a new process it:</a:t>
            </a:r>
          </a:p>
        </p:txBody>
      </p:sp>
      <p:graphicFrame>
        <p:nvGraphicFramePr>
          <p:cNvPr id="4" name="Diagram 3"/>
          <p:cNvGraphicFramePr/>
          <p:nvPr>
            <p:extLst/>
          </p:nvPr>
        </p:nvGraphicFramePr>
        <p:xfrm>
          <a:off x="2898913" y="243840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descr="f13.pdf"/>
          <p:cNvPicPr>
            <a:picLocks noChangeAspect="1"/>
          </p:cNvPicPr>
          <p:nvPr/>
        </p:nvPicPr>
        <p:blipFill rotWithShape="1">
          <a:blip r:embed="rId8"/>
          <a:srcRect l="64670" t="7059" r="6364" b="20559"/>
          <a:stretch/>
        </p:blipFill>
        <p:spPr>
          <a:xfrm>
            <a:off x="119269" y="2357319"/>
            <a:ext cx="2279374" cy="4401290"/>
          </a:xfrm>
          <a:prstGeom prst="rect">
            <a:avLst/>
          </a:prstGeom>
        </p:spPr>
      </p:pic>
    </p:spTree>
    <p:extLst>
      <p:ext uri="{BB962C8B-B14F-4D97-AF65-F5344CB8AC3E}">
        <p14:creationId xmlns:p14="http://schemas.microsoft.com/office/powerpoint/2010/main" val="3492615483"/>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05585"/>
            <a:ext cx="8229600" cy="1143000"/>
          </a:xfrm>
        </p:spPr>
        <p:txBody>
          <a:bodyPr/>
          <a:lstStyle/>
          <a:p>
            <a:r>
              <a:rPr lang="en-US" dirty="0" smtClean="0"/>
              <a:t>Concepts</a:t>
            </a:r>
            <a:endParaRPr lang="en-US" dirty="0"/>
          </a:p>
        </p:txBody>
      </p:sp>
      <p:sp>
        <p:nvSpPr>
          <p:cNvPr id="3" name="Content Placeholder 2"/>
          <p:cNvSpPr>
            <a:spLocks noGrp="1"/>
          </p:cNvSpPr>
          <p:nvPr>
            <p:ph idx="1"/>
          </p:nvPr>
        </p:nvSpPr>
        <p:spPr>
          <a:xfrm>
            <a:off x="457200" y="1543090"/>
            <a:ext cx="8229600" cy="5149257"/>
          </a:xfrm>
        </p:spPr>
        <p:txBody>
          <a:bodyPr>
            <a:normAutofit/>
          </a:bodyPr>
          <a:lstStyle/>
          <a:p>
            <a:r>
              <a:rPr lang="en-US" dirty="0" smtClean="0"/>
              <a:t>Chapters 1-2 (mostly </a:t>
            </a:r>
            <a:r>
              <a:rPr lang="en-US" dirty="0" smtClean="0"/>
              <a:t>overview)</a:t>
            </a:r>
          </a:p>
          <a:p>
            <a:r>
              <a:rPr lang="en-US" dirty="0" err="1" smtClean="0"/>
              <a:t>Ch</a:t>
            </a:r>
            <a:r>
              <a:rPr lang="en-US" dirty="0" smtClean="0"/>
              <a:t> 3 – processes</a:t>
            </a:r>
          </a:p>
          <a:p>
            <a:r>
              <a:rPr lang="en-US" dirty="0" err="1" smtClean="0"/>
              <a:t>Ch</a:t>
            </a:r>
            <a:r>
              <a:rPr lang="en-US" dirty="0" smtClean="0"/>
              <a:t> 4 – threads </a:t>
            </a:r>
          </a:p>
          <a:p>
            <a:r>
              <a:rPr lang="en-US" dirty="0" err="1" smtClean="0"/>
              <a:t>Ch</a:t>
            </a:r>
            <a:r>
              <a:rPr lang="en-US" dirty="0" smtClean="0"/>
              <a:t> 5 &amp; 6 – Concurrency, Synchronization, Mutual Exclusion, &amp; Deadlock</a:t>
            </a:r>
          </a:p>
          <a:p>
            <a:r>
              <a:rPr lang="en-US" dirty="0" err="1" smtClean="0"/>
              <a:t>Ch</a:t>
            </a:r>
            <a:r>
              <a:rPr lang="en-US" dirty="0" smtClean="0"/>
              <a:t> 13 – Embedded Systems</a:t>
            </a:r>
          </a:p>
          <a:p>
            <a:r>
              <a:rPr lang="en-US" dirty="0" err="1" smtClean="0"/>
              <a:t>Ch</a:t>
            </a:r>
            <a:r>
              <a:rPr lang="en-US" dirty="0" smtClean="0"/>
              <a:t> 14 – Virtual Machines</a:t>
            </a:r>
          </a:p>
          <a:p>
            <a:r>
              <a:rPr lang="en-US" dirty="0" err="1" smtClean="0"/>
              <a:t>Ch</a:t>
            </a:r>
            <a:r>
              <a:rPr lang="en-US" dirty="0" smtClean="0"/>
              <a:t> 16 – Distributed &amp; Client/Server</a:t>
            </a:r>
          </a:p>
          <a:p>
            <a:pPr lvl="1"/>
            <a:endParaRPr lang="en-US" dirty="0" smtClean="0"/>
          </a:p>
          <a:p>
            <a:endParaRPr lang="en-US" dirty="0" smtClean="0"/>
          </a:p>
        </p:txBody>
      </p:sp>
    </p:spTree>
    <p:extLst>
      <p:ext uri="{BB962C8B-B14F-4D97-AF65-F5344CB8AC3E}">
        <p14:creationId xmlns:p14="http://schemas.microsoft.com/office/powerpoint/2010/main" val="13096003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176734898"/>
              </p:ext>
            </p:extLst>
          </p:nvPr>
        </p:nvGraphicFramePr>
        <p:xfrm>
          <a:off x="4508500" y="1600200"/>
          <a:ext cx="4572000" cy="5143500"/>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274638"/>
            <a:ext cx="8229600" cy="1507270"/>
          </a:xfrm>
        </p:spPr>
        <p:txBody>
          <a:bodyPr>
            <a:normAutofit fontScale="90000"/>
          </a:bodyPr>
          <a:lstStyle/>
          <a:p>
            <a:r>
              <a:rPr lang="en-US" dirty="0" smtClean="0"/>
              <a:t>What are the </a:t>
            </a:r>
            <a:r>
              <a:rPr lang="en-US" u="sng" dirty="0" smtClean="0"/>
              <a:t>two</a:t>
            </a:r>
            <a:r>
              <a:rPr lang="en-US" dirty="0" smtClean="0"/>
              <a:t> modes of execution associated with instruction execution?</a:t>
            </a:r>
            <a:endParaRPr lang="en-US" dirty="0"/>
          </a:p>
        </p:txBody>
      </p:sp>
      <p:sp>
        <p:nvSpPr>
          <p:cNvPr id="3" name="TPAnswers"/>
          <p:cNvSpPr>
            <a:spLocks noGrp="1"/>
          </p:cNvSpPr>
          <p:nvPr>
            <p:ph type="body" idx="1"/>
            <p:custDataLst>
              <p:tags r:id="rId3"/>
            </p:custDataLst>
          </p:nvPr>
        </p:nvSpPr>
        <p:spPr>
          <a:xfrm>
            <a:off x="457200" y="2168769"/>
            <a:ext cx="4114800" cy="3957394"/>
          </a:xfrm>
        </p:spPr>
        <p:txBody>
          <a:bodyPr/>
          <a:lstStyle/>
          <a:p>
            <a:pPr marL="514350" indent="-514350">
              <a:buFont typeface="Arial"/>
              <a:buAutoNum type="alphaUcPeriod"/>
            </a:pPr>
            <a:r>
              <a:rPr lang="en-US" dirty="0" smtClean="0"/>
              <a:t>System</a:t>
            </a:r>
          </a:p>
          <a:p>
            <a:pPr marL="514350" indent="-514350">
              <a:buFont typeface="Arial"/>
              <a:buAutoNum type="alphaUcPeriod"/>
            </a:pPr>
            <a:r>
              <a:rPr lang="en-US" dirty="0" smtClean="0"/>
              <a:t>Privileged</a:t>
            </a:r>
            <a:endParaRPr lang="en-US" dirty="0"/>
          </a:p>
          <a:p>
            <a:pPr marL="514350" indent="-514350">
              <a:buFont typeface="Arial"/>
              <a:buAutoNum type="alphaUcPeriod"/>
            </a:pPr>
            <a:r>
              <a:rPr lang="en-US" dirty="0" smtClean="0"/>
              <a:t>User</a:t>
            </a:r>
          </a:p>
          <a:p>
            <a:pPr marL="514350" indent="-514350">
              <a:buFont typeface="Arial"/>
              <a:buAutoNum type="alphaUcPeriod"/>
            </a:pPr>
            <a:r>
              <a:rPr lang="en-US" dirty="0" smtClean="0"/>
              <a:t>Kernel</a:t>
            </a:r>
          </a:p>
          <a:p>
            <a:pPr marL="514350" indent="-514350">
              <a:buFont typeface="Arial"/>
              <a:buAutoNum type="alphaUcPeriod"/>
            </a:pPr>
            <a:r>
              <a:rPr lang="en-US" dirty="0" smtClean="0"/>
              <a:t>Private</a:t>
            </a:r>
            <a:endParaRPr lang="en-US" dirty="0"/>
          </a:p>
        </p:txBody>
      </p:sp>
    </p:spTree>
    <p:custDataLst>
      <p:tags r:id="rId1"/>
    </p:custDataLst>
    <p:extLst>
      <p:ext uri="{BB962C8B-B14F-4D97-AF65-F5344CB8AC3E}">
        <p14:creationId xmlns:p14="http://schemas.microsoft.com/office/powerpoint/2010/main" val="1710707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300269621"/>
              </p:ext>
            </p:extLst>
          </p:nvPr>
        </p:nvGraphicFramePr>
        <p:xfrm>
          <a:off x="4572000" y="2561041"/>
          <a:ext cx="4572000" cy="3873890"/>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274638"/>
            <a:ext cx="8229600" cy="1977634"/>
          </a:xfrm>
        </p:spPr>
        <p:txBody>
          <a:bodyPr>
            <a:normAutofit fontScale="90000"/>
          </a:bodyPr>
          <a:lstStyle/>
          <a:p>
            <a:r>
              <a:rPr lang="en-US" dirty="0" smtClean="0"/>
              <a:t>Passing variables by reference with Remote Procedure Calls could be difficult because of</a:t>
            </a:r>
            <a:endParaRPr lang="en-US" dirty="0"/>
          </a:p>
        </p:txBody>
      </p:sp>
      <p:sp>
        <p:nvSpPr>
          <p:cNvPr id="3" name="TPAnswers"/>
          <p:cNvSpPr>
            <a:spLocks noGrp="1"/>
          </p:cNvSpPr>
          <p:nvPr>
            <p:ph type="body" idx="1"/>
            <p:custDataLst>
              <p:tags r:id="rId3"/>
            </p:custDataLst>
          </p:nvPr>
        </p:nvSpPr>
        <p:spPr>
          <a:xfrm>
            <a:off x="457200" y="2869809"/>
            <a:ext cx="4114800" cy="3256354"/>
          </a:xfrm>
        </p:spPr>
        <p:txBody>
          <a:bodyPr>
            <a:normAutofit lnSpcReduction="10000"/>
          </a:bodyPr>
          <a:lstStyle/>
          <a:p>
            <a:pPr marL="514350" indent="-514350">
              <a:buFont typeface="Arial"/>
              <a:buAutoNum type="alphaUcPeriod"/>
            </a:pPr>
            <a:r>
              <a:rPr lang="en-US" dirty="0" smtClean="0"/>
              <a:t>Separate secondary memory</a:t>
            </a:r>
          </a:p>
          <a:p>
            <a:pPr marL="514350" indent="-514350">
              <a:buFont typeface="Arial"/>
              <a:buAutoNum type="alphaUcPeriod"/>
            </a:pPr>
            <a:r>
              <a:rPr lang="en-US" dirty="0" smtClean="0"/>
              <a:t>Deadlock </a:t>
            </a:r>
          </a:p>
          <a:p>
            <a:pPr marL="514350" indent="-514350">
              <a:buFont typeface="Arial"/>
              <a:buAutoNum type="alphaUcPeriod"/>
            </a:pPr>
            <a:r>
              <a:rPr lang="en-US" dirty="0" smtClean="0"/>
              <a:t>Separate primary memory</a:t>
            </a:r>
          </a:p>
          <a:p>
            <a:pPr marL="514350" indent="-514350">
              <a:buFont typeface="Arial"/>
              <a:buAutoNum type="alphaUcPeriod"/>
            </a:pPr>
            <a:r>
              <a:rPr lang="en-US" dirty="0" smtClean="0"/>
              <a:t>Security </a:t>
            </a:r>
            <a:endParaRPr lang="en-US" dirty="0"/>
          </a:p>
        </p:txBody>
      </p:sp>
    </p:spTree>
    <p:custDataLst>
      <p:tags r:id="rId1"/>
    </p:custDataLst>
    <p:extLst>
      <p:ext uri="{BB962C8B-B14F-4D97-AF65-F5344CB8AC3E}">
        <p14:creationId xmlns:p14="http://schemas.microsoft.com/office/powerpoint/2010/main" val="736160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716664316"/>
              </p:ext>
            </p:extLst>
          </p:nvPr>
        </p:nvGraphicFramePr>
        <p:xfrm>
          <a:off x="4508500" y="1600200"/>
          <a:ext cx="4572000" cy="5143500"/>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p:txBody>
          <a:bodyPr/>
          <a:lstStyle/>
          <a:p>
            <a:r>
              <a:rPr lang="en-US" dirty="0" smtClean="0"/>
              <a:t>A Trap is an interrupt that is fatal.</a:t>
            </a:r>
            <a:endParaRPr lang="en-US" dirty="0"/>
          </a:p>
        </p:txBody>
      </p:sp>
      <p:sp>
        <p:nvSpPr>
          <p:cNvPr id="3" name="TPAnswers"/>
          <p:cNvSpPr>
            <a:spLocks noGrp="1"/>
          </p:cNvSpPr>
          <p:nvPr>
            <p:ph type="body" idx="1"/>
          </p:nvPr>
        </p:nvSpPr>
        <p:spPr>
          <a:xfrm>
            <a:off x="457200" y="1600200"/>
            <a:ext cx="4114800" cy="4525963"/>
          </a:xfrm>
        </p:spPr>
        <p:txBody>
          <a:bodyPr/>
          <a:lstStyle/>
          <a:p>
            <a:pPr marL="514350" indent="-514350">
              <a:buFont typeface="Arial"/>
              <a:buAutoNum type="alphaUcPeriod"/>
            </a:pPr>
            <a:r>
              <a:rPr lang="en-US" smtClean="0"/>
              <a:t>True</a:t>
            </a:r>
          </a:p>
          <a:p>
            <a:pPr marL="514350" indent="-514350">
              <a:buFont typeface="Arial"/>
              <a:buAutoNum type="alphaUcPeriod"/>
            </a:pPr>
            <a:r>
              <a:rPr lang="en-US" smtClean="0"/>
              <a:t>False</a:t>
            </a:r>
            <a:endParaRPr lang="en-US"/>
          </a:p>
        </p:txBody>
      </p:sp>
    </p:spTree>
    <p:custDataLst>
      <p:tags r:id="rId1"/>
    </p:custDataLst>
    <p:extLst>
      <p:ext uri="{BB962C8B-B14F-4D97-AF65-F5344CB8AC3E}">
        <p14:creationId xmlns:p14="http://schemas.microsoft.com/office/powerpoint/2010/main" val="3968568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862490778"/>
              </p:ext>
            </p:extLst>
          </p:nvPr>
        </p:nvGraphicFramePr>
        <p:xfrm>
          <a:off x="4508500" y="2363372"/>
          <a:ext cx="4572000" cy="4380328"/>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57200"/>
            <a:ext cx="8229600" cy="1143000"/>
          </a:xfrm>
        </p:spPr>
        <p:txBody>
          <a:bodyPr>
            <a:normAutofit fontScale="90000"/>
          </a:bodyPr>
          <a:lstStyle/>
          <a:p>
            <a:r>
              <a:rPr lang="en-US" dirty="0" smtClean="0"/>
              <a:t>What might need to be incorporated when utilizing nested interrupts</a:t>
            </a:r>
            <a:endParaRPr lang="en-US" dirty="0"/>
          </a:p>
        </p:txBody>
      </p:sp>
      <p:sp>
        <p:nvSpPr>
          <p:cNvPr id="3" name="TPAnswers"/>
          <p:cNvSpPr>
            <a:spLocks noGrp="1"/>
          </p:cNvSpPr>
          <p:nvPr>
            <p:ph type="body" idx="1"/>
            <p:custDataLst>
              <p:tags r:id="rId3"/>
            </p:custDataLst>
          </p:nvPr>
        </p:nvSpPr>
        <p:spPr>
          <a:xfrm>
            <a:off x="457200" y="2363372"/>
            <a:ext cx="4114800" cy="3762791"/>
          </a:xfrm>
        </p:spPr>
        <p:txBody>
          <a:bodyPr/>
          <a:lstStyle/>
          <a:p>
            <a:pPr marL="514350" indent="-514350">
              <a:buFont typeface="Arial"/>
              <a:buAutoNum type="alphaUcPeriod"/>
            </a:pPr>
            <a:r>
              <a:rPr lang="en-US" dirty="0" smtClean="0"/>
              <a:t>Round robin scheduling</a:t>
            </a:r>
          </a:p>
          <a:p>
            <a:pPr marL="514350" indent="-514350">
              <a:buFont typeface="Arial"/>
              <a:buAutoNum type="alphaUcPeriod"/>
            </a:pPr>
            <a:r>
              <a:rPr lang="en-US" dirty="0" smtClean="0"/>
              <a:t>First in First out scheduling</a:t>
            </a:r>
          </a:p>
          <a:p>
            <a:pPr marL="514350" indent="-514350">
              <a:buFont typeface="Arial"/>
              <a:buAutoNum type="alphaUcPeriod"/>
            </a:pPr>
            <a:r>
              <a:rPr lang="en-US" dirty="0" smtClean="0"/>
              <a:t>Prioritization</a:t>
            </a:r>
          </a:p>
          <a:p>
            <a:pPr marL="514350" indent="-514350">
              <a:buFont typeface="Arial"/>
              <a:buAutoNum type="alphaUcPeriod"/>
            </a:pPr>
            <a:r>
              <a:rPr lang="en-US" dirty="0" smtClean="0"/>
              <a:t>Spin locks</a:t>
            </a:r>
            <a:endParaRPr lang="en-US" dirty="0"/>
          </a:p>
        </p:txBody>
      </p:sp>
    </p:spTree>
    <p:custDataLst>
      <p:tags r:id="rId1"/>
    </p:custDataLst>
    <p:extLst>
      <p:ext uri="{BB962C8B-B14F-4D97-AF65-F5344CB8AC3E}">
        <p14:creationId xmlns:p14="http://schemas.microsoft.com/office/powerpoint/2010/main" val="210075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3.pdf"/>
          <p:cNvPicPr>
            <a:picLocks noChangeAspect="1"/>
          </p:cNvPicPr>
          <p:nvPr/>
        </p:nvPicPr>
        <p:blipFill>
          <a:blip r:embed="rId3"/>
          <a:srcRect l="12727" t="12941" r="12727" b="14118"/>
          <a:stretch>
            <a:fillRect/>
          </a:stretch>
        </p:blipFill>
        <p:spPr>
          <a:xfrm>
            <a:off x="914400" y="685800"/>
            <a:ext cx="7861023" cy="5943600"/>
          </a:xfrm>
          <a:prstGeom prst="rect">
            <a:avLst/>
          </a:prstGeom>
        </p:spPr>
      </p:pic>
    </p:spTree>
    <p:extLst>
      <p:ext uri="{BB962C8B-B14F-4D97-AF65-F5344CB8AC3E}">
        <p14:creationId xmlns:p14="http://schemas.microsoft.com/office/powerpoint/2010/main" val="2544957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1063618838"/>
              </p:ext>
            </p:extLst>
          </p:nvPr>
        </p:nvGraphicFramePr>
        <p:xfrm>
          <a:off x="5369169" y="2297722"/>
          <a:ext cx="3898900" cy="4445977"/>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57200"/>
            <a:ext cx="8229600" cy="1143000"/>
          </a:xfrm>
        </p:spPr>
        <p:txBody>
          <a:bodyPr>
            <a:normAutofit fontScale="90000"/>
          </a:bodyPr>
          <a:lstStyle/>
          <a:p>
            <a:r>
              <a:rPr lang="en-US" dirty="0" smtClean="0"/>
              <a:t>Which OS model is most typically used on Linux systems?</a:t>
            </a:r>
            <a:endParaRPr lang="en-US" dirty="0"/>
          </a:p>
        </p:txBody>
      </p:sp>
      <p:sp>
        <p:nvSpPr>
          <p:cNvPr id="3" name="TPAnswers"/>
          <p:cNvSpPr>
            <a:spLocks noGrp="1"/>
          </p:cNvSpPr>
          <p:nvPr>
            <p:ph type="body" idx="1"/>
            <p:custDataLst>
              <p:tags r:id="rId3"/>
            </p:custDataLst>
          </p:nvPr>
        </p:nvSpPr>
        <p:spPr>
          <a:xfrm>
            <a:off x="457200" y="1863969"/>
            <a:ext cx="2391508" cy="4649056"/>
          </a:xfrm>
        </p:spPr>
        <p:txBody>
          <a:bodyPr/>
          <a:lstStyle/>
          <a:p>
            <a:pPr marL="514350" indent="-514350">
              <a:buFont typeface="Arial"/>
              <a:buAutoNum type="alphaUcPeriod"/>
            </a:pPr>
            <a:r>
              <a:rPr lang="en-US" dirty="0" smtClean="0"/>
              <a:t>Separate Kernel</a:t>
            </a:r>
          </a:p>
          <a:p>
            <a:pPr marL="514350" indent="-514350">
              <a:buFont typeface="Arial"/>
              <a:buAutoNum type="alphaUcPeriod"/>
            </a:pPr>
            <a:r>
              <a:rPr lang="en-US" dirty="0" smtClean="0"/>
              <a:t>Within User Processes</a:t>
            </a:r>
          </a:p>
          <a:p>
            <a:pPr marL="514350" indent="-514350">
              <a:buFont typeface="Arial"/>
              <a:buAutoNum type="alphaUcPeriod"/>
            </a:pPr>
            <a:r>
              <a:rPr lang="en-US" dirty="0" smtClean="0"/>
              <a:t>Separate Processes</a:t>
            </a:r>
            <a:endParaRPr lang="en-US" dirty="0"/>
          </a:p>
        </p:txBody>
      </p:sp>
      <p:pic>
        <p:nvPicPr>
          <p:cNvPr id="5" name="Picture 4" descr="f15.pdf"/>
          <p:cNvPicPr>
            <a:picLocks noChangeAspect="1"/>
          </p:cNvPicPr>
          <p:nvPr/>
        </p:nvPicPr>
        <p:blipFill rotWithShape="1">
          <a:blip r:embed="rId6"/>
          <a:srcRect l="22730" t="9642" r="20592" b="30572"/>
          <a:stretch/>
        </p:blipFill>
        <p:spPr>
          <a:xfrm>
            <a:off x="2848708" y="1600200"/>
            <a:ext cx="2942492" cy="4016889"/>
          </a:xfrm>
          <a:prstGeom prst="rect">
            <a:avLst/>
          </a:prstGeom>
        </p:spPr>
      </p:pic>
    </p:spTree>
    <p:custDataLst>
      <p:tags r:id="rId1"/>
    </p:custDataLst>
    <p:extLst>
      <p:ext uri="{BB962C8B-B14F-4D97-AF65-F5344CB8AC3E}">
        <p14:creationId xmlns:p14="http://schemas.microsoft.com/office/powerpoint/2010/main" val="3275912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706280887"/>
              </p:ext>
            </p:extLst>
          </p:nvPr>
        </p:nvGraphicFramePr>
        <p:xfrm>
          <a:off x="4508500" y="2203373"/>
          <a:ext cx="4572000" cy="4463208"/>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274637"/>
            <a:ext cx="8229600" cy="2248225"/>
          </a:xfrm>
        </p:spPr>
        <p:txBody>
          <a:bodyPr>
            <a:normAutofit/>
          </a:bodyPr>
          <a:lstStyle/>
          <a:p>
            <a:r>
              <a:rPr lang="en-US" dirty="0" smtClean="0"/>
              <a:t>Most modern operating systems operate with the following process to thread (P:T) paradigm</a:t>
            </a:r>
            <a:endParaRPr lang="en-US" dirty="0"/>
          </a:p>
        </p:txBody>
      </p:sp>
      <p:sp>
        <p:nvSpPr>
          <p:cNvPr id="3" name="TPAnswers"/>
          <p:cNvSpPr>
            <a:spLocks noGrp="1"/>
          </p:cNvSpPr>
          <p:nvPr>
            <p:ph type="body" idx="1"/>
            <p:custDataLst>
              <p:tags r:id="rId3"/>
            </p:custDataLst>
          </p:nvPr>
        </p:nvSpPr>
        <p:spPr>
          <a:xfrm>
            <a:off x="457200" y="3051672"/>
            <a:ext cx="4114800" cy="3074491"/>
          </a:xfrm>
        </p:spPr>
        <p:txBody>
          <a:bodyPr/>
          <a:lstStyle/>
          <a:p>
            <a:pPr marL="514350" indent="-514350">
              <a:buFont typeface="Arial"/>
              <a:buAutoNum type="alphaUcPeriod"/>
            </a:pPr>
            <a:r>
              <a:rPr lang="en-US" dirty="0" smtClean="0"/>
              <a:t>1:1</a:t>
            </a:r>
          </a:p>
          <a:p>
            <a:pPr marL="514350" indent="-514350">
              <a:buFont typeface="Arial"/>
              <a:buAutoNum type="alphaUcPeriod"/>
            </a:pPr>
            <a:r>
              <a:rPr lang="en-US" dirty="0" smtClean="0"/>
              <a:t>1:M</a:t>
            </a:r>
          </a:p>
          <a:p>
            <a:pPr marL="514350" indent="-514350">
              <a:buFont typeface="Arial"/>
              <a:buAutoNum type="alphaUcPeriod"/>
            </a:pPr>
            <a:r>
              <a:rPr lang="en-US" dirty="0" smtClean="0"/>
              <a:t>M:1</a:t>
            </a:r>
          </a:p>
          <a:p>
            <a:pPr marL="514350" indent="-514350">
              <a:buFont typeface="Arial"/>
              <a:buAutoNum type="alphaUcPeriod"/>
            </a:pPr>
            <a:r>
              <a:rPr lang="en-US" dirty="0" smtClean="0"/>
              <a:t>M:N</a:t>
            </a:r>
            <a:endParaRPr lang="en-US" dirty="0"/>
          </a:p>
        </p:txBody>
      </p:sp>
    </p:spTree>
    <p:custDataLst>
      <p:tags r:id="rId1"/>
    </p:custDataLst>
    <p:extLst>
      <p:ext uri="{BB962C8B-B14F-4D97-AF65-F5344CB8AC3E}">
        <p14:creationId xmlns:p14="http://schemas.microsoft.com/office/powerpoint/2010/main" val="3115250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4075010426"/>
              </p:ext>
            </p:extLst>
          </p:nvPr>
        </p:nvGraphicFramePr>
        <p:xfrm>
          <a:off x="4508500" y="2412694"/>
          <a:ext cx="4572000" cy="4331006"/>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121186" y="274638"/>
            <a:ext cx="9022814" cy="1983820"/>
          </a:xfrm>
        </p:spPr>
        <p:txBody>
          <a:bodyPr>
            <a:normAutofit fontScale="90000"/>
          </a:bodyPr>
          <a:lstStyle/>
          <a:p>
            <a:r>
              <a:rPr lang="en-US" dirty="0" smtClean="0"/>
              <a:t>If a running process exhausts its allocated time and a timer interrupt occurs, in which queue is the process placed?</a:t>
            </a:r>
            <a:endParaRPr lang="en-US" dirty="0"/>
          </a:p>
        </p:txBody>
      </p:sp>
      <p:sp>
        <p:nvSpPr>
          <p:cNvPr id="3" name="TPAnswers"/>
          <p:cNvSpPr>
            <a:spLocks noGrp="1"/>
          </p:cNvSpPr>
          <p:nvPr>
            <p:ph type="body" idx="1"/>
            <p:custDataLst>
              <p:tags r:id="rId3"/>
            </p:custDataLst>
          </p:nvPr>
        </p:nvSpPr>
        <p:spPr>
          <a:xfrm>
            <a:off x="457200" y="2412694"/>
            <a:ext cx="4114800" cy="3713469"/>
          </a:xfrm>
        </p:spPr>
        <p:txBody>
          <a:bodyPr/>
          <a:lstStyle/>
          <a:p>
            <a:pPr marL="514350" indent="-514350">
              <a:buFont typeface="Arial"/>
              <a:buAutoNum type="alphaUcPeriod"/>
            </a:pPr>
            <a:r>
              <a:rPr lang="en-US" dirty="0" smtClean="0"/>
              <a:t>Exit</a:t>
            </a:r>
          </a:p>
          <a:p>
            <a:pPr marL="514350" indent="-514350">
              <a:buFont typeface="Arial"/>
              <a:buAutoNum type="alphaUcPeriod"/>
            </a:pPr>
            <a:r>
              <a:rPr lang="en-US" dirty="0" smtClean="0"/>
              <a:t>Blocked</a:t>
            </a:r>
          </a:p>
          <a:p>
            <a:pPr marL="514350" indent="-514350">
              <a:buFont typeface="Arial"/>
              <a:buAutoNum type="alphaUcPeriod"/>
            </a:pPr>
            <a:r>
              <a:rPr lang="en-US" dirty="0" smtClean="0"/>
              <a:t>Running</a:t>
            </a:r>
          </a:p>
          <a:p>
            <a:pPr marL="514350" indent="-514350">
              <a:buFont typeface="Arial"/>
              <a:buAutoNum type="alphaUcPeriod"/>
            </a:pPr>
            <a:r>
              <a:rPr lang="en-US" dirty="0" smtClean="0"/>
              <a:t>Ready</a:t>
            </a:r>
          </a:p>
          <a:p>
            <a:pPr marL="514350" indent="-514350">
              <a:buFont typeface="Arial"/>
              <a:buAutoNum type="alphaUcPeriod"/>
            </a:pPr>
            <a:r>
              <a:rPr lang="en-US" dirty="0" smtClean="0"/>
              <a:t>New</a:t>
            </a:r>
            <a:endParaRPr lang="en-US" dirty="0"/>
          </a:p>
        </p:txBody>
      </p:sp>
    </p:spTree>
    <p:custDataLst>
      <p:tags r:id="rId1"/>
    </p:custDataLst>
    <p:extLst>
      <p:ext uri="{BB962C8B-B14F-4D97-AF65-F5344CB8AC3E}">
        <p14:creationId xmlns:p14="http://schemas.microsoft.com/office/powerpoint/2010/main" val="477570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a:blip r:embed="rId3"/>
          <a:srcRect t="34545" b="12727"/>
          <a:stretch>
            <a:fillRect/>
          </a:stretch>
        </p:blipFill>
        <p:spPr>
          <a:xfrm>
            <a:off x="457200" y="838200"/>
            <a:ext cx="8139731" cy="5554127"/>
          </a:xfrm>
          <a:prstGeom prst="rect">
            <a:avLst/>
          </a:prstGeom>
        </p:spPr>
      </p:pic>
    </p:spTree>
    <p:extLst>
      <p:ext uri="{BB962C8B-B14F-4D97-AF65-F5344CB8AC3E}">
        <p14:creationId xmlns:p14="http://schemas.microsoft.com/office/powerpoint/2010/main" val="12076485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709276507"/>
              </p:ext>
            </p:extLst>
          </p:nvPr>
        </p:nvGraphicFramePr>
        <p:xfrm>
          <a:off x="4508500" y="2357610"/>
          <a:ext cx="4572000" cy="4386090"/>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110169" y="351756"/>
            <a:ext cx="9110949" cy="1851617"/>
          </a:xfrm>
        </p:spPr>
        <p:txBody>
          <a:bodyPr>
            <a:normAutofit fontScale="90000"/>
          </a:bodyPr>
          <a:lstStyle/>
          <a:p>
            <a:r>
              <a:rPr lang="en-US" dirty="0"/>
              <a:t>Which of the following would </a:t>
            </a:r>
            <a:r>
              <a:rPr lang="en-US" u="sng" dirty="0" smtClean="0"/>
              <a:t>NOT </a:t>
            </a:r>
            <a:r>
              <a:rPr lang="en-US" dirty="0" smtClean="0"/>
              <a:t>necessarily </a:t>
            </a:r>
            <a:r>
              <a:rPr lang="en-US" dirty="0"/>
              <a:t>cause a </a:t>
            </a:r>
            <a:r>
              <a:rPr lang="en-US" dirty="0" smtClean="0"/>
              <a:t>process/thread </a:t>
            </a:r>
            <a:r>
              <a:rPr lang="en-US" dirty="0"/>
              <a:t>to </a:t>
            </a:r>
            <a:r>
              <a:rPr lang="en-US" dirty="0" smtClean="0"/>
              <a:t>be interrupted</a:t>
            </a:r>
            <a:r>
              <a:rPr lang="en-US" dirty="0"/>
              <a:t>? </a:t>
            </a:r>
          </a:p>
        </p:txBody>
      </p:sp>
      <p:sp>
        <p:nvSpPr>
          <p:cNvPr id="3" name="TPAnswers"/>
          <p:cNvSpPr>
            <a:spLocks noGrp="1"/>
          </p:cNvSpPr>
          <p:nvPr>
            <p:ph type="body" idx="1"/>
            <p:custDataLst>
              <p:tags r:id="rId3"/>
            </p:custDataLst>
          </p:nvPr>
        </p:nvSpPr>
        <p:spPr>
          <a:xfrm>
            <a:off x="457200" y="2203373"/>
            <a:ext cx="4114800" cy="3922790"/>
          </a:xfrm>
        </p:spPr>
        <p:txBody>
          <a:bodyPr/>
          <a:lstStyle/>
          <a:p>
            <a:pPr marL="514350" indent="-514350">
              <a:buFont typeface="Arial"/>
              <a:buAutoNum type="alphaUcPeriod"/>
            </a:pPr>
            <a:r>
              <a:rPr lang="en-US" dirty="0" smtClean="0"/>
              <a:t>Division by zero</a:t>
            </a:r>
          </a:p>
          <a:p>
            <a:pPr marL="514350" indent="-514350">
              <a:buFont typeface="Arial"/>
              <a:buAutoNum type="alphaUcPeriod"/>
            </a:pPr>
            <a:r>
              <a:rPr lang="en-US" dirty="0" smtClean="0"/>
              <a:t>Request to access memory outside a user’s space</a:t>
            </a:r>
          </a:p>
          <a:p>
            <a:pPr marL="514350" indent="-514350">
              <a:buFont typeface="Arial"/>
              <a:buAutoNum type="alphaUcPeriod"/>
            </a:pPr>
            <a:r>
              <a:rPr lang="en-US" dirty="0" smtClean="0"/>
              <a:t>Accessing cache</a:t>
            </a:r>
          </a:p>
          <a:p>
            <a:pPr marL="514350" indent="-514350">
              <a:buFont typeface="Arial"/>
              <a:buAutoNum type="alphaUcPeriod"/>
            </a:pPr>
            <a:r>
              <a:rPr lang="en-US" dirty="0" smtClean="0"/>
              <a:t>End of a time slice</a:t>
            </a:r>
          </a:p>
          <a:p>
            <a:pPr marL="514350" indent="-514350">
              <a:buFont typeface="Arial"/>
              <a:buAutoNum type="alphaUcPeriod"/>
            </a:pPr>
            <a:r>
              <a:rPr lang="en-US" dirty="0" smtClean="0"/>
              <a:t>None of the above</a:t>
            </a:r>
            <a:endParaRPr lang="en-US" dirty="0"/>
          </a:p>
        </p:txBody>
      </p:sp>
    </p:spTree>
    <p:custDataLst>
      <p:tags r:id="rId1"/>
    </p:custDataLst>
    <p:extLst>
      <p:ext uri="{BB962C8B-B14F-4D97-AF65-F5344CB8AC3E}">
        <p14:creationId xmlns:p14="http://schemas.microsoft.com/office/powerpoint/2010/main" val="1398485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1292594926"/>
              </p:ext>
            </p:extLst>
          </p:nvPr>
        </p:nvGraphicFramePr>
        <p:xfrm>
          <a:off x="4524375" y="2604658"/>
          <a:ext cx="4572000" cy="3857625"/>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29878"/>
            <a:ext cx="8229600" cy="1143000"/>
          </a:xfrm>
        </p:spPr>
        <p:txBody>
          <a:bodyPr>
            <a:normAutofit fontScale="90000"/>
          </a:bodyPr>
          <a:lstStyle/>
          <a:p>
            <a:r>
              <a:rPr lang="en-US" dirty="0"/>
              <a:t>The four main structural elements of a computer system </a:t>
            </a:r>
            <a:r>
              <a:rPr lang="en-US" dirty="0" smtClean="0"/>
              <a:t>are:</a:t>
            </a:r>
            <a:endParaRPr lang="en-US" dirty="0"/>
          </a:p>
        </p:txBody>
      </p:sp>
      <p:sp>
        <p:nvSpPr>
          <p:cNvPr id="3" name="TPAnswers"/>
          <p:cNvSpPr>
            <a:spLocks noGrp="1"/>
          </p:cNvSpPr>
          <p:nvPr>
            <p:ph type="body" idx="1"/>
            <p:custDataLst>
              <p:tags r:id="rId3"/>
            </p:custDataLst>
          </p:nvPr>
        </p:nvSpPr>
        <p:spPr>
          <a:xfrm>
            <a:off x="581025" y="2604658"/>
            <a:ext cx="3943350" cy="3560565"/>
          </a:xfrm>
        </p:spPr>
        <p:txBody>
          <a:bodyPr>
            <a:normAutofit fontScale="70000" lnSpcReduction="20000"/>
          </a:bodyPr>
          <a:lstStyle/>
          <a:p>
            <a:pPr marL="514350" indent="-514350">
              <a:buFont typeface="Arial" panose="020B0604020202020204" pitchFamily="34" charset="0"/>
              <a:buAutoNum type="alphaUcPeriod"/>
            </a:pPr>
            <a:r>
              <a:rPr lang="en-US" dirty="0"/>
              <a:t>Processor, Registers, Main Memory and System </a:t>
            </a:r>
            <a:r>
              <a:rPr lang="en-US" dirty="0" smtClean="0"/>
              <a:t>Bus</a:t>
            </a:r>
          </a:p>
          <a:p>
            <a:pPr marL="514350" indent="-514350">
              <a:buFont typeface="Arial" panose="020B0604020202020204" pitchFamily="34" charset="0"/>
              <a:buAutoNum type="alphaUcPeriod"/>
            </a:pPr>
            <a:r>
              <a:rPr lang="en-US" dirty="0" smtClean="0"/>
              <a:t>Processor</a:t>
            </a:r>
            <a:r>
              <a:rPr lang="en-US" dirty="0"/>
              <a:t>, Main Memory, I/O Modules and System Bus </a:t>
            </a:r>
            <a:endParaRPr lang="en-US" dirty="0" smtClean="0"/>
          </a:p>
          <a:p>
            <a:pPr marL="514350" indent="-514350">
              <a:buFont typeface="Arial" panose="020B0604020202020204" pitchFamily="34" charset="0"/>
              <a:buAutoNum type="alphaUcPeriod"/>
            </a:pPr>
            <a:r>
              <a:rPr lang="en-US" dirty="0"/>
              <a:t>Processor, I/O Modules, System Bus and Secondary Memory </a:t>
            </a:r>
            <a:endParaRPr lang="en-US" dirty="0" smtClean="0"/>
          </a:p>
          <a:p>
            <a:pPr marL="514350" indent="-514350">
              <a:buFont typeface="Arial" panose="020B0604020202020204" pitchFamily="34" charset="0"/>
              <a:buAutoNum type="alphaUcPeriod"/>
            </a:pPr>
            <a:r>
              <a:rPr lang="en-US" dirty="0"/>
              <a:t>Processor, Registers, I/O Modules and Main Memory </a:t>
            </a:r>
          </a:p>
        </p:txBody>
      </p:sp>
    </p:spTree>
    <p:custDataLst>
      <p:tags r:id="rId1"/>
    </p:custDataLst>
    <p:extLst>
      <p:ext uri="{BB962C8B-B14F-4D97-AF65-F5344CB8AC3E}">
        <p14:creationId xmlns:p14="http://schemas.microsoft.com/office/powerpoint/2010/main" val="2872336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1078782434"/>
              </p:ext>
            </p:extLst>
          </p:nvPr>
        </p:nvGraphicFramePr>
        <p:xfrm>
          <a:off x="4508500" y="3052688"/>
          <a:ext cx="4572000" cy="3691011"/>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274638"/>
            <a:ext cx="8229600" cy="2018396"/>
          </a:xfrm>
        </p:spPr>
        <p:txBody>
          <a:bodyPr>
            <a:normAutofit fontScale="90000"/>
          </a:bodyPr>
          <a:lstStyle/>
          <a:p>
            <a:r>
              <a:rPr lang="en-US" dirty="0" smtClean="0"/>
              <a:t>The main difference between a process and a thread is that a ____ shares it’s parent’s data space.</a:t>
            </a:r>
            <a:endParaRPr lang="en-US" dirty="0"/>
          </a:p>
        </p:txBody>
      </p:sp>
      <p:sp>
        <p:nvSpPr>
          <p:cNvPr id="3" name="TPAnswers"/>
          <p:cNvSpPr>
            <a:spLocks noGrp="1"/>
          </p:cNvSpPr>
          <p:nvPr>
            <p:ph type="body" idx="1"/>
            <p:custDataLst>
              <p:tags r:id="rId3"/>
            </p:custDataLst>
          </p:nvPr>
        </p:nvSpPr>
        <p:spPr>
          <a:xfrm>
            <a:off x="457200" y="3713871"/>
            <a:ext cx="4114800" cy="2412292"/>
          </a:xfrm>
        </p:spPr>
        <p:txBody>
          <a:bodyPr/>
          <a:lstStyle/>
          <a:p>
            <a:pPr marL="514350" indent="-514350">
              <a:buFont typeface="Arial"/>
              <a:buAutoNum type="alphaUcPeriod"/>
            </a:pPr>
            <a:r>
              <a:rPr lang="en-US" dirty="0" smtClean="0"/>
              <a:t>Process</a:t>
            </a:r>
          </a:p>
          <a:p>
            <a:pPr marL="514350" indent="-514350">
              <a:buFont typeface="Arial"/>
              <a:buAutoNum type="alphaUcPeriod"/>
            </a:pPr>
            <a:r>
              <a:rPr lang="en-US" dirty="0" smtClean="0"/>
              <a:t>Thread</a:t>
            </a:r>
          </a:p>
          <a:p>
            <a:pPr marL="514350" indent="-514350">
              <a:buFont typeface="Arial"/>
              <a:buAutoNum type="alphaUcPeriod"/>
            </a:pPr>
            <a:r>
              <a:rPr lang="en-US" smtClean="0"/>
              <a:t>Fork</a:t>
            </a:r>
            <a:endParaRPr lang="en-US" dirty="0"/>
          </a:p>
        </p:txBody>
      </p:sp>
    </p:spTree>
    <p:custDataLst>
      <p:tags r:id="rId1"/>
    </p:custDataLst>
    <p:extLst>
      <p:ext uri="{BB962C8B-B14F-4D97-AF65-F5344CB8AC3E}">
        <p14:creationId xmlns:p14="http://schemas.microsoft.com/office/powerpoint/2010/main" val="2426484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958129487"/>
              </p:ext>
            </p:extLst>
          </p:nvPr>
        </p:nvGraphicFramePr>
        <p:xfrm>
          <a:off x="4508500" y="1600200"/>
          <a:ext cx="4572000" cy="5143500"/>
        </p:xfrm>
        <a:graphic>
          <a:graphicData uri="http://schemas.openxmlformats.org/drawingml/2006/chart">
            <c:chart xmlns:c="http://schemas.openxmlformats.org/drawingml/2006/chart" xmlns:r="http://schemas.openxmlformats.org/officeDocument/2006/relationships" r:id="rId6"/>
          </a:graphicData>
        </a:graphic>
      </p:graphicFrame>
      <p:sp>
        <p:nvSpPr>
          <p:cNvPr id="2" name="TPQuestion"/>
          <p:cNvSpPr>
            <a:spLocks noGrp="1"/>
          </p:cNvSpPr>
          <p:nvPr>
            <p:ph type="title"/>
          </p:nvPr>
        </p:nvSpPr>
        <p:spPr>
          <a:xfrm>
            <a:off x="176645" y="617538"/>
            <a:ext cx="8903855" cy="1143000"/>
          </a:xfrm>
        </p:spPr>
        <p:txBody>
          <a:bodyPr>
            <a:noAutofit/>
          </a:bodyPr>
          <a:lstStyle/>
          <a:p>
            <a:r>
              <a:rPr lang="en-US" sz="3600" dirty="0" smtClean="0"/>
              <a:t>With a general semaphore, with what (final) semaphore values can </a:t>
            </a:r>
            <a:r>
              <a:rPr lang="en-US" sz="3600" dirty="0" err="1" smtClean="0"/>
              <a:t>semWait</a:t>
            </a:r>
            <a:r>
              <a:rPr lang="en-US" sz="3600" dirty="0" smtClean="0"/>
              <a:t>(x) proceed?</a:t>
            </a:r>
            <a:endParaRPr lang="en-US" sz="3600" dirty="0"/>
          </a:p>
        </p:txBody>
      </p:sp>
      <p:sp>
        <p:nvSpPr>
          <p:cNvPr id="3" name="TPAnswers"/>
          <p:cNvSpPr>
            <a:spLocks noGrp="1"/>
          </p:cNvSpPr>
          <p:nvPr>
            <p:ph type="body" idx="1"/>
            <p:custDataLst>
              <p:tags r:id="rId3"/>
            </p:custDataLst>
          </p:nvPr>
        </p:nvSpPr>
        <p:spPr>
          <a:xfrm>
            <a:off x="457200" y="2150918"/>
            <a:ext cx="4114800" cy="3975245"/>
          </a:xfrm>
        </p:spPr>
        <p:txBody>
          <a:bodyPr/>
          <a:lstStyle/>
          <a:p>
            <a:pPr marL="514350" indent="-514350">
              <a:buFont typeface="Arial"/>
              <a:buAutoNum type="alphaUcPeriod"/>
            </a:pPr>
            <a:r>
              <a:rPr lang="en-US" dirty="0" smtClean="0"/>
              <a:t>4</a:t>
            </a:r>
          </a:p>
          <a:p>
            <a:pPr marL="514350" indent="-514350">
              <a:buFont typeface="Arial"/>
              <a:buAutoNum type="alphaUcPeriod"/>
            </a:pPr>
            <a:r>
              <a:rPr lang="en-US" dirty="0" smtClean="0"/>
              <a:t>1</a:t>
            </a:r>
          </a:p>
          <a:p>
            <a:pPr marL="514350" indent="-514350">
              <a:buFont typeface="Arial"/>
              <a:buAutoNum type="alphaUcPeriod"/>
            </a:pPr>
            <a:r>
              <a:rPr lang="en-US" dirty="0" smtClean="0"/>
              <a:t>0</a:t>
            </a:r>
          </a:p>
          <a:p>
            <a:pPr marL="514350" indent="-514350">
              <a:buFont typeface="Arial"/>
              <a:buAutoNum type="alphaUcPeriod"/>
            </a:pPr>
            <a:r>
              <a:rPr lang="en-US" dirty="0" smtClean="0"/>
              <a:t>-1</a:t>
            </a:r>
          </a:p>
          <a:p>
            <a:pPr marL="514350" indent="-514350">
              <a:buFont typeface="Arial"/>
              <a:buAutoNum type="alphaUcPeriod"/>
            </a:pPr>
            <a:r>
              <a:rPr lang="en-US" dirty="0" smtClean="0"/>
              <a:t>-4</a:t>
            </a:r>
            <a:endParaRPr lang="en-US" dirty="0"/>
          </a:p>
        </p:txBody>
      </p:sp>
    </p:spTree>
    <p:custDataLst>
      <p:tags r:id="rId1"/>
    </p:custDataLst>
    <p:extLst>
      <p:ext uri="{BB962C8B-B14F-4D97-AF65-F5344CB8AC3E}">
        <p14:creationId xmlns:p14="http://schemas.microsoft.com/office/powerpoint/2010/main" val="3112493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4076325471"/>
              </p:ext>
            </p:extLst>
          </p:nvPr>
        </p:nvGraphicFramePr>
        <p:xfrm>
          <a:off x="49234" y="3863181"/>
          <a:ext cx="3807042" cy="2848105"/>
        </p:xfrm>
        <a:graphic>
          <a:graphicData uri="http://schemas.openxmlformats.org/drawingml/2006/chart">
            <c:chart xmlns:c="http://schemas.openxmlformats.org/drawingml/2006/chart" xmlns:r="http://schemas.openxmlformats.org/officeDocument/2006/relationships" r:id="rId6"/>
          </a:graphicData>
        </a:graphic>
      </p:graphicFrame>
      <p:sp>
        <p:nvSpPr>
          <p:cNvPr id="2" name="TPQuestion"/>
          <p:cNvSpPr>
            <a:spLocks noGrp="1"/>
          </p:cNvSpPr>
          <p:nvPr>
            <p:ph type="title"/>
          </p:nvPr>
        </p:nvSpPr>
        <p:spPr>
          <a:xfrm>
            <a:off x="49234" y="411163"/>
            <a:ext cx="5224224" cy="1143000"/>
          </a:xfrm>
        </p:spPr>
        <p:txBody>
          <a:bodyPr>
            <a:normAutofit fontScale="90000"/>
          </a:bodyPr>
          <a:lstStyle/>
          <a:p>
            <a:r>
              <a:rPr lang="en-US" dirty="0" smtClean="0"/>
              <a:t>Is this P/C thread safe for multiple consumers?</a:t>
            </a:r>
            <a:endParaRPr lang="en-US" dirty="0"/>
          </a:p>
        </p:txBody>
      </p:sp>
      <p:sp>
        <p:nvSpPr>
          <p:cNvPr id="3" name="TPAnswers"/>
          <p:cNvSpPr>
            <a:spLocks noGrp="1"/>
          </p:cNvSpPr>
          <p:nvPr>
            <p:ph type="body" idx="1"/>
            <p:custDataLst>
              <p:tags r:id="rId3"/>
            </p:custDataLst>
          </p:nvPr>
        </p:nvSpPr>
        <p:spPr>
          <a:xfrm>
            <a:off x="457200" y="1765072"/>
            <a:ext cx="4114800" cy="2069926"/>
          </a:xfrm>
        </p:spPr>
        <p:txBody>
          <a:bodyPr>
            <a:normAutofit lnSpcReduction="10000"/>
          </a:bodyPr>
          <a:lstStyle/>
          <a:p>
            <a:pPr marL="514350" indent="-514350">
              <a:buFont typeface="Arial"/>
              <a:buAutoNum type="alphaUcPeriod"/>
            </a:pPr>
            <a:r>
              <a:rPr lang="en-US" dirty="0" smtClean="0"/>
              <a:t>Yes</a:t>
            </a:r>
          </a:p>
          <a:p>
            <a:pPr marL="514350" indent="-514350">
              <a:buFont typeface="Arial"/>
              <a:buAutoNum type="alphaUcPeriod"/>
            </a:pPr>
            <a:r>
              <a:rPr lang="en-US" dirty="0" smtClean="0"/>
              <a:t>No</a:t>
            </a:r>
          </a:p>
          <a:p>
            <a:pPr marL="514350" indent="-514350">
              <a:buFont typeface="Arial"/>
              <a:buAutoNum type="alphaUcPeriod"/>
            </a:pPr>
            <a:r>
              <a:rPr lang="en-US" dirty="0" smtClean="0"/>
              <a:t>Explain why or why not</a:t>
            </a:r>
          </a:p>
        </p:txBody>
      </p:sp>
      <p:pic>
        <p:nvPicPr>
          <p:cNvPr id="5" name="Picture 4"/>
          <p:cNvPicPr>
            <a:picLocks noChangeAspect="1"/>
          </p:cNvPicPr>
          <p:nvPr/>
        </p:nvPicPr>
        <p:blipFill rotWithShape="1">
          <a:blip r:embed="rId7"/>
          <a:srcRect l="13436" r="12728"/>
          <a:stretch/>
        </p:blipFill>
        <p:spPr>
          <a:xfrm>
            <a:off x="5147467" y="600821"/>
            <a:ext cx="3996533" cy="5881828"/>
          </a:xfrm>
          <a:prstGeom prst="rect">
            <a:avLst/>
          </a:prstGeom>
        </p:spPr>
      </p:pic>
    </p:spTree>
    <p:custDataLst>
      <p:tags r:id="rId1"/>
    </p:custDataLst>
    <p:extLst>
      <p:ext uri="{BB962C8B-B14F-4D97-AF65-F5344CB8AC3E}">
        <p14:creationId xmlns:p14="http://schemas.microsoft.com/office/powerpoint/2010/main" val="108457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208" y="274638"/>
            <a:ext cx="9043792" cy="1143000"/>
          </a:xfrm>
        </p:spPr>
        <p:txBody>
          <a:bodyPr>
            <a:normAutofit fontScale="90000"/>
          </a:bodyPr>
          <a:lstStyle/>
          <a:p>
            <a:r>
              <a:rPr lang="en-US" dirty="0" smtClean="0"/>
              <a:t>NOT thread-safe for multiple consumers</a:t>
            </a:r>
            <a:endParaRPr lang="en-US" dirty="0"/>
          </a:p>
        </p:txBody>
      </p:sp>
      <p:sp>
        <p:nvSpPr>
          <p:cNvPr id="3" name="Text Placeholder 2"/>
          <p:cNvSpPr>
            <a:spLocks noGrp="1"/>
          </p:cNvSpPr>
          <p:nvPr>
            <p:ph type="body" idx="1"/>
          </p:nvPr>
        </p:nvSpPr>
        <p:spPr>
          <a:xfrm>
            <a:off x="457200" y="1277656"/>
            <a:ext cx="4690267" cy="5348612"/>
          </a:xfrm>
        </p:spPr>
        <p:txBody>
          <a:bodyPr>
            <a:normAutofit lnSpcReduction="10000"/>
          </a:bodyPr>
          <a:lstStyle/>
          <a:p>
            <a:r>
              <a:rPr lang="en-US" dirty="0" smtClean="0"/>
              <a:t>2 donuts available</a:t>
            </a:r>
          </a:p>
          <a:p>
            <a:r>
              <a:rPr lang="en-US" dirty="0" smtClean="0"/>
              <a:t>Con1 takes a donut</a:t>
            </a:r>
          </a:p>
          <a:p>
            <a:pPr lvl="1"/>
            <a:r>
              <a:rPr lang="en-US" dirty="0" smtClean="0"/>
              <a:t>M = 1</a:t>
            </a:r>
          </a:p>
          <a:p>
            <a:pPr lvl="1"/>
            <a:r>
              <a:rPr lang="en-US" dirty="0" smtClean="0"/>
              <a:t>Busy eating</a:t>
            </a:r>
          </a:p>
          <a:p>
            <a:r>
              <a:rPr lang="en-US" dirty="0" smtClean="0"/>
              <a:t>Con2 takes a donut</a:t>
            </a:r>
          </a:p>
          <a:p>
            <a:pPr lvl="1"/>
            <a:r>
              <a:rPr lang="en-US" dirty="0" smtClean="0"/>
              <a:t>M = 0</a:t>
            </a:r>
          </a:p>
          <a:p>
            <a:pPr lvl="1"/>
            <a:r>
              <a:rPr lang="en-US" dirty="0" smtClean="0"/>
              <a:t>Busy eating</a:t>
            </a:r>
          </a:p>
          <a:p>
            <a:r>
              <a:rPr lang="en-US" dirty="0" smtClean="0"/>
              <a:t>Con1 finishes eating</a:t>
            </a:r>
          </a:p>
          <a:p>
            <a:pPr lvl="1"/>
            <a:r>
              <a:rPr lang="en-US" dirty="0" smtClean="0"/>
              <a:t>M != 0 so we don’t wait</a:t>
            </a:r>
          </a:p>
          <a:p>
            <a:pPr lvl="1"/>
            <a:r>
              <a:rPr lang="en-US" u="sng" dirty="0" smtClean="0"/>
              <a:t>Con1 attempts to eat nonexistent donut!</a:t>
            </a:r>
            <a:endParaRPr lang="en-US" u="sng" dirty="0"/>
          </a:p>
        </p:txBody>
      </p:sp>
      <p:pic>
        <p:nvPicPr>
          <p:cNvPr id="4" name="Picture 3"/>
          <p:cNvPicPr>
            <a:picLocks noChangeAspect="1"/>
          </p:cNvPicPr>
          <p:nvPr/>
        </p:nvPicPr>
        <p:blipFill rotWithShape="1">
          <a:blip r:embed="rId2"/>
          <a:srcRect l="13436" t="2863" r="12728" b="3220"/>
          <a:stretch/>
        </p:blipFill>
        <p:spPr>
          <a:xfrm>
            <a:off x="5147467" y="1189973"/>
            <a:ext cx="3996533" cy="5523978"/>
          </a:xfrm>
          <a:prstGeom prst="rect">
            <a:avLst/>
          </a:prstGeom>
        </p:spPr>
      </p:pic>
    </p:spTree>
    <p:extLst>
      <p:ext uri="{BB962C8B-B14F-4D97-AF65-F5344CB8AC3E}">
        <p14:creationId xmlns:p14="http://schemas.microsoft.com/office/powerpoint/2010/main" val="127995761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PQuestion"/>
          <p:cNvSpPr>
            <a:spLocks noGrp="1"/>
          </p:cNvSpPr>
          <p:nvPr>
            <p:ph type="title"/>
          </p:nvPr>
        </p:nvSpPr>
        <p:spPr>
          <a:xfrm>
            <a:off x="365760" y="575083"/>
            <a:ext cx="5131888" cy="2667769"/>
          </a:xfrm>
        </p:spPr>
        <p:txBody>
          <a:bodyPr>
            <a:normAutofit fontScale="90000"/>
          </a:bodyPr>
          <a:lstStyle/>
          <a:p>
            <a:r>
              <a:rPr lang="en-US" dirty="0" smtClean="0"/>
              <a:t>What is the most likely problem possible with this version of the readers/writers code?</a:t>
            </a:r>
            <a:endParaRPr lang="en-US" dirty="0"/>
          </a:p>
        </p:txBody>
      </p:sp>
      <p:sp>
        <p:nvSpPr>
          <p:cNvPr id="3" name="TPAnswers"/>
          <p:cNvSpPr>
            <a:spLocks noGrp="1"/>
          </p:cNvSpPr>
          <p:nvPr>
            <p:ph type="body" idx="1"/>
            <p:custDataLst>
              <p:tags r:id="rId2"/>
            </p:custDataLst>
          </p:nvPr>
        </p:nvSpPr>
        <p:spPr>
          <a:xfrm>
            <a:off x="457200" y="3776956"/>
            <a:ext cx="4114800" cy="2546940"/>
          </a:xfrm>
        </p:spPr>
        <p:txBody>
          <a:bodyPr/>
          <a:lstStyle/>
          <a:p>
            <a:pPr marL="514350" indent="-514350">
              <a:buFont typeface="Arial"/>
              <a:buAutoNum type="alphaUcPeriod"/>
            </a:pPr>
            <a:r>
              <a:rPr lang="en-US" dirty="0" smtClean="0"/>
              <a:t>Deadlock</a:t>
            </a:r>
          </a:p>
          <a:p>
            <a:pPr marL="514350" indent="-514350">
              <a:buFont typeface="Arial"/>
              <a:buAutoNum type="alphaUcPeriod"/>
            </a:pPr>
            <a:r>
              <a:rPr lang="en-US" dirty="0" err="1" smtClean="0"/>
              <a:t>Livelock</a:t>
            </a:r>
            <a:endParaRPr lang="en-US" dirty="0" smtClean="0"/>
          </a:p>
          <a:p>
            <a:pPr marL="514350" indent="-514350">
              <a:buFont typeface="Arial"/>
              <a:buAutoNum type="alphaUcPeriod"/>
            </a:pPr>
            <a:r>
              <a:rPr lang="en-US" dirty="0" smtClean="0"/>
              <a:t>Reader Starvation</a:t>
            </a:r>
          </a:p>
          <a:p>
            <a:pPr marL="514350" indent="-514350">
              <a:buFont typeface="Arial"/>
              <a:buAutoNum type="alphaUcPeriod"/>
            </a:pPr>
            <a:r>
              <a:rPr lang="en-US" dirty="0" smtClean="0"/>
              <a:t>Writer Starvation</a:t>
            </a:r>
            <a:endParaRPr lang="en-US" dirty="0"/>
          </a:p>
        </p:txBody>
      </p:sp>
      <p:sp>
        <p:nvSpPr>
          <p:cNvPr id="5" name="TextBox 4"/>
          <p:cNvSpPr txBox="1"/>
          <p:nvPr/>
        </p:nvSpPr>
        <p:spPr>
          <a:xfrm>
            <a:off x="5682342" y="394692"/>
            <a:ext cx="3304904" cy="6463308"/>
          </a:xfrm>
          <a:prstGeom prst="rect">
            <a:avLst/>
          </a:prstGeom>
          <a:noFill/>
        </p:spPr>
        <p:txBody>
          <a:bodyPr wrap="square" rtlCol="0">
            <a:spAutoFit/>
          </a:bodyPr>
          <a:lstStyle/>
          <a:p>
            <a:r>
              <a:rPr lang="en-US" dirty="0"/>
              <a:t>//Shared variables</a:t>
            </a:r>
          </a:p>
          <a:p>
            <a:r>
              <a:rPr lang="en-US" dirty="0" err="1"/>
              <a:t>int</a:t>
            </a:r>
            <a:r>
              <a:rPr lang="en-US" dirty="0"/>
              <a:t> </a:t>
            </a:r>
            <a:r>
              <a:rPr lang="en-US" dirty="0" err="1"/>
              <a:t>readcount</a:t>
            </a:r>
            <a:r>
              <a:rPr lang="en-US" dirty="0"/>
              <a:t> = 0;</a:t>
            </a:r>
          </a:p>
          <a:p>
            <a:r>
              <a:rPr lang="en-US" dirty="0"/>
              <a:t>Semaphore </a:t>
            </a:r>
            <a:r>
              <a:rPr lang="en-US" dirty="0" err="1"/>
              <a:t>mutex</a:t>
            </a:r>
            <a:r>
              <a:rPr lang="en-US" dirty="0"/>
              <a:t> = 1, </a:t>
            </a:r>
            <a:r>
              <a:rPr lang="en-US" dirty="0" err="1"/>
              <a:t>wrt</a:t>
            </a:r>
            <a:r>
              <a:rPr lang="en-US" dirty="0"/>
              <a:t> = 1;</a:t>
            </a:r>
          </a:p>
          <a:p>
            <a:endParaRPr lang="en-US" dirty="0"/>
          </a:p>
          <a:p>
            <a:r>
              <a:rPr lang="en-US" dirty="0"/>
              <a:t>//Writer</a:t>
            </a:r>
          </a:p>
          <a:p>
            <a:r>
              <a:rPr lang="en-US" dirty="0" err="1"/>
              <a:t>semWait</a:t>
            </a:r>
            <a:r>
              <a:rPr lang="en-US" dirty="0"/>
              <a:t>(</a:t>
            </a:r>
            <a:r>
              <a:rPr lang="en-US" dirty="0" err="1"/>
              <a:t>wrt</a:t>
            </a:r>
            <a:r>
              <a:rPr lang="en-US" dirty="0"/>
              <a:t>)</a:t>
            </a:r>
          </a:p>
          <a:p>
            <a:r>
              <a:rPr lang="en-US" dirty="0"/>
              <a:t>/* writing performed */</a:t>
            </a:r>
          </a:p>
          <a:p>
            <a:r>
              <a:rPr lang="en-US" dirty="0" err="1"/>
              <a:t>semSignal</a:t>
            </a:r>
            <a:r>
              <a:rPr lang="en-US" dirty="0"/>
              <a:t>(</a:t>
            </a:r>
            <a:r>
              <a:rPr lang="en-US" dirty="0" err="1"/>
              <a:t>wrt</a:t>
            </a:r>
            <a:r>
              <a:rPr lang="en-US" dirty="0"/>
              <a:t>)</a:t>
            </a:r>
          </a:p>
          <a:p>
            <a:endParaRPr lang="en-US" dirty="0"/>
          </a:p>
          <a:p>
            <a:endParaRPr lang="en-US" dirty="0"/>
          </a:p>
          <a:p>
            <a:r>
              <a:rPr lang="en-US" dirty="0"/>
              <a:t>//Reader</a:t>
            </a:r>
          </a:p>
          <a:p>
            <a:r>
              <a:rPr lang="en-US" dirty="0" err="1"/>
              <a:t>semWait</a:t>
            </a:r>
            <a:r>
              <a:rPr lang="en-US" dirty="0"/>
              <a:t>(</a:t>
            </a:r>
            <a:r>
              <a:rPr lang="en-US" dirty="0" err="1"/>
              <a:t>Mutex</a:t>
            </a:r>
            <a:r>
              <a:rPr lang="en-US" dirty="0"/>
              <a:t>);</a:t>
            </a:r>
          </a:p>
          <a:p>
            <a:r>
              <a:rPr lang="en-US" dirty="0" err="1"/>
              <a:t>readcount</a:t>
            </a:r>
            <a:r>
              <a:rPr lang="en-US" dirty="0"/>
              <a:t> = </a:t>
            </a:r>
            <a:r>
              <a:rPr lang="en-US" dirty="0" err="1"/>
              <a:t>readcount</a:t>
            </a:r>
            <a:r>
              <a:rPr lang="en-US" dirty="0"/>
              <a:t> + 1;</a:t>
            </a:r>
          </a:p>
          <a:p>
            <a:r>
              <a:rPr lang="en-US" dirty="0"/>
              <a:t>if (</a:t>
            </a:r>
            <a:r>
              <a:rPr lang="en-US" dirty="0" err="1"/>
              <a:t>readcount</a:t>
            </a:r>
            <a:r>
              <a:rPr lang="en-US" dirty="0"/>
              <a:t> == 1)</a:t>
            </a:r>
          </a:p>
          <a:p>
            <a:r>
              <a:rPr lang="en-US" dirty="0"/>
              <a:t>  </a:t>
            </a:r>
            <a:r>
              <a:rPr lang="en-US" dirty="0" err="1"/>
              <a:t>semWait</a:t>
            </a:r>
            <a:r>
              <a:rPr lang="en-US" dirty="0"/>
              <a:t>(</a:t>
            </a:r>
            <a:r>
              <a:rPr lang="en-US" dirty="0" err="1"/>
              <a:t>wrt</a:t>
            </a:r>
            <a:r>
              <a:rPr lang="en-US" dirty="0"/>
              <a:t>)</a:t>
            </a:r>
          </a:p>
          <a:p>
            <a:endParaRPr lang="en-US" dirty="0"/>
          </a:p>
          <a:p>
            <a:r>
              <a:rPr lang="en-US" dirty="0" err="1"/>
              <a:t>semSignal</a:t>
            </a:r>
            <a:r>
              <a:rPr lang="en-US" dirty="0"/>
              <a:t> (</a:t>
            </a:r>
            <a:r>
              <a:rPr lang="en-US" dirty="0" err="1"/>
              <a:t>Mutex</a:t>
            </a:r>
            <a:r>
              <a:rPr lang="en-US" dirty="0"/>
              <a:t>);</a:t>
            </a:r>
          </a:p>
          <a:p>
            <a:r>
              <a:rPr lang="en-US" dirty="0"/>
              <a:t>/* reading performed */</a:t>
            </a:r>
          </a:p>
          <a:p>
            <a:r>
              <a:rPr lang="en-US" dirty="0" err="1"/>
              <a:t>semWait</a:t>
            </a:r>
            <a:r>
              <a:rPr lang="en-US" dirty="0"/>
              <a:t> (</a:t>
            </a:r>
            <a:r>
              <a:rPr lang="en-US" dirty="0" err="1"/>
              <a:t>Mutex</a:t>
            </a:r>
            <a:r>
              <a:rPr lang="en-US" dirty="0"/>
              <a:t>)</a:t>
            </a:r>
          </a:p>
          <a:p>
            <a:r>
              <a:rPr lang="en-US" dirty="0" err="1"/>
              <a:t>readcount</a:t>
            </a:r>
            <a:r>
              <a:rPr lang="en-US" dirty="0"/>
              <a:t> = </a:t>
            </a:r>
            <a:r>
              <a:rPr lang="en-US" dirty="0" err="1"/>
              <a:t>readcount</a:t>
            </a:r>
            <a:r>
              <a:rPr lang="en-US" dirty="0"/>
              <a:t> - 1;</a:t>
            </a:r>
          </a:p>
          <a:p>
            <a:r>
              <a:rPr lang="en-US" dirty="0"/>
              <a:t>if (</a:t>
            </a:r>
            <a:r>
              <a:rPr lang="en-US" dirty="0" err="1"/>
              <a:t>readcount</a:t>
            </a:r>
            <a:r>
              <a:rPr lang="en-US" dirty="0"/>
              <a:t> == 0)</a:t>
            </a:r>
          </a:p>
          <a:p>
            <a:r>
              <a:rPr lang="en-US" dirty="0"/>
              <a:t>  </a:t>
            </a:r>
            <a:r>
              <a:rPr lang="en-US" dirty="0" err="1"/>
              <a:t>semSignal</a:t>
            </a:r>
            <a:r>
              <a:rPr lang="en-US" dirty="0"/>
              <a:t>(</a:t>
            </a:r>
            <a:r>
              <a:rPr lang="en-US" dirty="0" err="1"/>
              <a:t>wrt</a:t>
            </a:r>
            <a:r>
              <a:rPr lang="en-US" dirty="0"/>
              <a:t>)</a:t>
            </a:r>
          </a:p>
          <a:p>
            <a:r>
              <a:rPr lang="en-US" dirty="0" err="1"/>
              <a:t>semSignal</a:t>
            </a:r>
            <a:r>
              <a:rPr lang="en-US" dirty="0"/>
              <a:t>(</a:t>
            </a:r>
            <a:r>
              <a:rPr lang="en-US" dirty="0" err="1"/>
              <a:t>Mutex</a:t>
            </a:r>
            <a:r>
              <a:rPr lang="en-US" dirty="0"/>
              <a:t>)</a:t>
            </a:r>
          </a:p>
        </p:txBody>
      </p:sp>
      <p:graphicFrame>
        <p:nvGraphicFramePr>
          <p:cNvPr id="4" name="TPChart"/>
          <p:cNvGraphicFramePr/>
          <p:nvPr>
            <p:custDataLst>
              <p:tags r:id="rId3"/>
            </p:custDataLst>
            <p:extLst>
              <p:ext uri="{D42A27DB-BD31-4B8C-83A1-F6EECF244321}">
                <p14:modId xmlns:p14="http://schemas.microsoft.com/office/powerpoint/2010/main" val="1899354879"/>
              </p:ext>
            </p:extLst>
          </p:nvPr>
        </p:nvGraphicFramePr>
        <p:xfrm>
          <a:off x="4508500" y="3357154"/>
          <a:ext cx="4572000" cy="3386545"/>
        </p:xfrm>
        <a:graphic>
          <a:graphicData uri="http://schemas.openxmlformats.org/drawingml/2006/chart">
            <c:chart xmlns:c="http://schemas.openxmlformats.org/drawingml/2006/chart" xmlns:r="http://schemas.openxmlformats.org/officeDocument/2006/relationships" r:id="rId5"/>
          </a:graphicData>
        </a:graphic>
      </p:graphicFrame>
    </p:spTree>
    <p:custDataLst>
      <p:tags r:id="rId1"/>
    </p:custDataLst>
    <p:extLst>
      <p:ext uri="{BB962C8B-B14F-4D97-AF65-F5344CB8AC3E}">
        <p14:creationId xmlns:p14="http://schemas.microsoft.com/office/powerpoint/2010/main" val="4009764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297056435"/>
              </p:ext>
            </p:extLst>
          </p:nvPr>
        </p:nvGraphicFramePr>
        <p:xfrm>
          <a:off x="4508500" y="2638696"/>
          <a:ext cx="4572000" cy="4105003"/>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0" y="601209"/>
            <a:ext cx="9144000" cy="1325562"/>
          </a:xfrm>
        </p:spPr>
        <p:txBody>
          <a:bodyPr>
            <a:normAutofit fontScale="90000"/>
          </a:bodyPr>
          <a:lstStyle/>
          <a:p>
            <a:r>
              <a:rPr lang="en-US" dirty="0" smtClean="0"/>
              <a:t>With a message-passing program, a non-blocking receive call might miss a message.</a:t>
            </a:r>
            <a:endParaRPr lang="en-US" dirty="0"/>
          </a:p>
        </p:txBody>
      </p:sp>
      <p:sp>
        <p:nvSpPr>
          <p:cNvPr id="3" name="TPAnswers"/>
          <p:cNvSpPr>
            <a:spLocks noGrp="1"/>
          </p:cNvSpPr>
          <p:nvPr>
            <p:ph type="body" idx="1"/>
          </p:nvPr>
        </p:nvSpPr>
        <p:spPr>
          <a:xfrm>
            <a:off x="457200" y="3030583"/>
            <a:ext cx="4114800" cy="3095580"/>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245660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568899942"/>
              </p:ext>
            </p:extLst>
          </p:nvPr>
        </p:nvGraphicFramePr>
        <p:xfrm>
          <a:off x="4508500" y="2860766"/>
          <a:ext cx="4572000" cy="3882934"/>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27940" y="601209"/>
            <a:ext cx="9144000" cy="1143000"/>
          </a:xfrm>
        </p:spPr>
        <p:txBody>
          <a:bodyPr>
            <a:normAutofit fontScale="90000"/>
          </a:bodyPr>
          <a:lstStyle/>
          <a:p>
            <a:r>
              <a:rPr lang="en-US" dirty="0"/>
              <a:t>With a message-passing program, a </a:t>
            </a:r>
            <a:r>
              <a:rPr lang="en-US" dirty="0" smtClean="0"/>
              <a:t>blocking </a:t>
            </a:r>
            <a:r>
              <a:rPr lang="en-US" dirty="0"/>
              <a:t>receive call might </a:t>
            </a:r>
            <a:r>
              <a:rPr lang="en-US" dirty="0" smtClean="0"/>
              <a:t>cause deadlock.</a:t>
            </a:r>
            <a:endParaRPr lang="en-US" dirty="0"/>
          </a:p>
        </p:txBody>
      </p:sp>
      <p:sp>
        <p:nvSpPr>
          <p:cNvPr id="3" name="TPAnswers"/>
          <p:cNvSpPr>
            <a:spLocks noGrp="1"/>
          </p:cNvSpPr>
          <p:nvPr>
            <p:ph type="body" idx="1"/>
          </p:nvPr>
        </p:nvSpPr>
        <p:spPr>
          <a:xfrm>
            <a:off x="457200" y="3017520"/>
            <a:ext cx="4114800" cy="3108643"/>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526316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238590748"/>
              </p:ext>
            </p:extLst>
          </p:nvPr>
        </p:nvGraphicFramePr>
        <p:xfrm>
          <a:off x="4508500" y="2481942"/>
          <a:ext cx="4572000" cy="4261757"/>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0" y="496706"/>
            <a:ext cx="9144000" cy="1606413"/>
          </a:xfrm>
        </p:spPr>
        <p:txBody>
          <a:bodyPr>
            <a:normAutofit fontScale="90000"/>
          </a:bodyPr>
          <a:lstStyle/>
          <a:p>
            <a:r>
              <a:rPr lang="en-US" dirty="0" smtClean="0"/>
              <a:t>Which term refers to the situation where the final result depends on order of executing operations </a:t>
            </a:r>
            <a:endParaRPr lang="en-US" dirty="0"/>
          </a:p>
        </p:txBody>
      </p:sp>
      <p:sp>
        <p:nvSpPr>
          <p:cNvPr id="3" name="TPAnswers"/>
          <p:cNvSpPr>
            <a:spLocks noGrp="1"/>
          </p:cNvSpPr>
          <p:nvPr>
            <p:ph type="body" idx="1"/>
            <p:custDataLst>
              <p:tags r:id="rId3"/>
            </p:custDataLst>
          </p:nvPr>
        </p:nvSpPr>
        <p:spPr>
          <a:xfrm>
            <a:off x="457200" y="2481943"/>
            <a:ext cx="4114800" cy="3644220"/>
          </a:xfrm>
        </p:spPr>
        <p:txBody>
          <a:bodyPr/>
          <a:lstStyle/>
          <a:p>
            <a:pPr marL="514350" indent="-514350">
              <a:buFont typeface="Arial"/>
              <a:buAutoNum type="alphaUcPeriod"/>
            </a:pPr>
            <a:r>
              <a:rPr lang="en-US" dirty="0" smtClean="0"/>
              <a:t>Deadlock</a:t>
            </a:r>
          </a:p>
          <a:p>
            <a:pPr marL="514350" indent="-514350">
              <a:buFont typeface="Arial"/>
              <a:buAutoNum type="alphaUcPeriod"/>
            </a:pPr>
            <a:r>
              <a:rPr lang="en-US" dirty="0" smtClean="0"/>
              <a:t>Race Condition</a:t>
            </a:r>
          </a:p>
          <a:p>
            <a:pPr marL="514350" indent="-514350">
              <a:buFont typeface="Arial"/>
              <a:buAutoNum type="alphaUcPeriod"/>
            </a:pPr>
            <a:r>
              <a:rPr lang="en-US" dirty="0" smtClean="0"/>
              <a:t>Concurrency</a:t>
            </a:r>
          </a:p>
          <a:p>
            <a:pPr marL="514350" indent="-514350">
              <a:buFont typeface="Arial"/>
              <a:buAutoNum type="alphaUcPeriod"/>
            </a:pPr>
            <a:r>
              <a:rPr lang="en-US" dirty="0" smtClean="0"/>
              <a:t>Mutual Exclusion</a:t>
            </a:r>
          </a:p>
          <a:p>
            <a:pPr marL="514350" indent="-514350">
              <a:buFont typeface="Arial"/>
              <a:buAutoNum type="alphaUcPeriod"/>
            </a:pPr>
            <a:r>
              <a:rPr lang="en-US" dirty="0" err="1" smtClean="0"/>
              <a:t>Livelock</a:t>
            </a:r>
            <a:endParaRPr lang="en-US" dirty="0"/>
          </a:p>
        </p:txBody>
      </p:sp>
    </p:spTree>
    <p:custDataLst>
      <p:tags r:id="rId1"/>
    </p:custDataLst>
    <p:extLst>
      <p:ext uri="{BB962C8B-B14F-4D97-AF65-F5344CB8AC3E}">
        <p14:creationId xmlns:p14="http://schemas.microsoft.com/office/powerpoint/2010/main" val="2350652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1796727422"/>
              </p:ext>
            </p:extLst>
          </p:nvPr>
        </p:nvGraphicFramePr>
        <p:xfrm>
          <a:off x="4508500" y="2429690"/>
          <a:ext cx="4572000" cy="4314009"/>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11163"/>
            <a:ext cx="8229600" cy="1143000"/>
          </a:xfrm>
        </p:spPr>
        <p:txBody>
          <a:bodyPr>
            <a:normAutofit fontScale="90000"/>
          </a:bodyPr>
          <a:lstStyle/>
          <a:p>
            <a:r>
              <a:rPr lang="en-US" dirty="0" smtClean="0"/>
              <a:t>The following three conditions are _____ for deadlock.</a:t>
            </a:r>
            <a:endParaRPr lang="en-US" dirty="0"/>
          </a:p>
        </p:txBody>
      </p:sp>
      <p:sp>
        <p:nvSpPr>
          <p:cNvPr id="3" name="TPAnswers"/>
          <p:cNvSpPr>
            <a:spLocks noGrp="1"/>
          </p:cNvSpPr>
          <p:nvPr>
            <p:ph type="body" idx="1"/>
            <p:custDataLst>
              <p:tags r:id="rId3"/>
            </p:custDataLst>
          </p:nvPr>
        </p:nvSpPr>
        <p:spPr>
          <a:xfrm>
            <a:off x="457200" y="4023360"/>
            <a:ext cx="4114800" cy="2102803"/>
          </a:xfrm>
        </p:spPr>
        <p:txBody>
          <a:bodyPr/>
          <a:lstStyle/>
          <a:p>
            <a:pPr marL="514350" indent="-514350">
              <a:buFont typeface="Arial"/>
              <a:buAutoNum type="alphaUcPeriod"/>
            </a:pPr>
            <a:r>
              <a:rPr lang="en-US" dirty="0" smtClean="0"/>
              <a:t>Necessary</a:t>
            </a:r>
          </a:p>
          <a:p>
            <a:pPr marL="514350" indent="-514350">
              <a:buFont typeface="Arial"/>
              <a:buAutoNum type="alphaUcPeriod"/>
            </a:pPr>
            <a:r>
              <a:rPr lang="en-US" dirty="0" smtClean="0"/>
              <a:t>Sufficient</a:t>
            </a:r>
            <a:endParaRPr lang="en-US" dirty="0"/>
          </a:p>
        </p:txBody>
      </p:sp>
      <p:sp>
        <p:nvSpPr>
          <p:cNvPr id="5" name="TextBox 4"/>
          <p:cNvSpPr txBox="1"/>
          <p:nvPr/>
        </p:nvSpPr>
        <p:spPr>
          <a:xfrm>
            <a:off x="457200" y="2078735"/>
            <a:ext cx="2795452" cy="1384995"/>
          </a:xfrm>
          <a:prstGeom prst="rect">
            <a:avLst/>
          </a:prstGeom>
          <a:noFill/>
        </p:spPr>
        <p:txBody>
          <a:bodyPr wrap="square" rtlCol="0">
            <a:spAutoFit/>
          </a:bodyPr>
          <a:lstStyle/>
          <a:p>
            <a:r>
              <a:rPr lang="en-US" sz="2800" dirty="0" smtClean="0"/>
              <a:t>Mutual Exclusion</a:t>
            </a:r>
          </a:p>
          <a:p>
            <a:r>
              <a:rPr lang="en-US" sz="2800" dirty="0" smtClean="0"/>
              <a:t>No Preemption</a:t>
            </a:r>
          </a:p>
          <a:p>
            <a:r>
              <a:rPr lang="en-US" sz="2800" dirty="0" smtClean="0"/>
              <a:t>Hold and Wait</a:t>
            </a:r>
            <a:endParaRPr lang="en-US" sz="2800" dirty="0"/>
          </a:p>
        </p:txBody>
      </p:sp>
    </p:spTree>
    <p:custDataLst>
      <p:tags r:id="rId1"/>
    </p:custDataLst>
    <p:extLst>
      <p:ext uri="{BB962C8B-B14F-4D97-AF65-F5344CB8AC3E}">
        <p14:creationId xmlns:p14="http://schemas.microsoft.com/office/powerpoint/2010/main" val="3190618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Relationship of A to B</a:t>
            </a:r>
            <a:endParaRPr lang="en-US" dirty="0"/>
          </a:p>
        </p:txBody>
      </p:sp>
      <p:sp>
        <p:nvSpPr>
          <p:cNvPr id="5" name="Text Placeholder 4"/>
          <p:cNvSpPr>
            <a:spLocks noGrp="1"/>
          </p:cNvSpPr>
          <p:nvPr>
            <p:ph type="body" idx="1"/>
          </p:nvPr>
        </p:nvSpPr>
        <p:spPr/>
        <p:txBody>
          <a:bodyPr/>
          <a:lstStyle/>
          <a:p>
            <a:r>
              <a:rPr lang="en-US" dirty="0" smtClean="0"/>
              <a:t>Necessary</a:t>
            </a:r>
            <a:endParaRPr lang="en-US" dirty="0"/>
          </a:p>
        </p:txBody>
      </p:sp>
      <p:sp>
        <p:nvSpPr>
          <p:cNvPr id="6" name="Content Placeholder 5"/>
          <p:cNvSpPr>
            <a:spLocks noGrp="1"/>
          </p:cNvSpPr>
          <p:nvPr>
            <p:ph sz="half" idx="2"/>
          </p:nvPr>
        </p:nvSpPr>
        <p:spPr/>
        <p:txBody>
          <a:bodyPr>
            <a:normAutofit/>
          </a:bodyPr>
          <a:lstStyle/>
          <a:p>
            <a:r>
              <a:rPr lang="en-US" dirty="0" smtClean="0"/>
              <a:t>Condition </a:t>
            </a:r>
            <a:r>
              <a:rPr lang="en-US" dirty="0"/>
              <a:t>A is said to be </a:t>
            </a:r>
            <a:r>
              <a:rPr lang="en-US" i="1" dirty="0"/>
              <a:t>necessary </a:t>
            </a:r>
            <a:r>
              <a:rPr lang="en-US" dirty="0"/>
              <a:t>for a condition B, if </a:t>
            </a:r>
            <a:r>
              <a:rPr lang="en-US" dirty="0" smtClean="0"/>
              <a:t>and </a:t>
            </a:r>
            <a:r>
              <a:rPr lang="en-US" dirty="0"/>
              <a:t>only </a:t>
            </a:r>
            <a:r>
              <a:rPr lang="en-US" dirty="0" smtClean="0"/>
              <a:t>if </a:t>
            </a:r>
            <a:r>
              <a:rPr lang="en-US" dirty="0"/>
              <a:t>the falsity </a:t>
            </a:r>
            <a:r>
              <a:rPr lang="en-US" dirty="0" smtClean="0"/>
              <a:t>of </a:t>
            </a:r>
            <a:r>
              <a:rPr lang="en-US" dirty="0"/>
              <a:t>A guarantees </a:t>
            </a:r>
            <a:r>
              <a:rPr lang="en-US" dirty="0" smtClean="0"/>
              <a:t>the </a:t>
            </a:r>
            <a:r>
              <a:rPr lang="en-US" dirty="0"/>
              <a:t>falsity </a:t>
            </a:r>
            <a:r>
              <a:rPr lang="en-US" dirty="0" smtClean="0"/>
              <a:t>of </a:t>
            </a:r>
            <a:r>
              <a:rPr lang="en-US" dirty="0"/>
              <a:t>B.</a:t>
            </a:r>
          </a:p>
        </p:txBody>
      </p:sp>
      <p:sp>
        <p:nvSpPr>
          <p:cNvPr id="7" name="Text Placeholder 6"/>
          <p:cNvSpPr>
            <a:spLocks noGrp="1"/>
          </p:cNvSpPr>
          <p:nvPr>
            <p:ph type="body" sz="quarter" idx="3"/>
          </p:nvPr>
        </p:nvSpPr>
        <p:spPr/>
        <p:txBody>
          <a:bodyPr/>
          <a:lstStyle/>
          <a:p>
            <a:r>
              <a:rPr lang="en-US" dirty="0" smtClean="0"/>
              <a:t>Sufficient</a:t>
            </a:r>
            <a:endParaRPr lang="en-US" dirty="0"/>
          </a:p>
        </p:txBody>
      </p:sp>
      <p:sp>
        <p:nvSpPr>
          <p:cNvPr id="8" name="Content Placeholder 7"/>
          <p:cNvSpPr>
            <a:spLocks noGrp="1"/>
          </p:cNvSpPr>
          <p:nvPr>
            <p:ph sz="quarter" idx="4"/>
          </p:nvPr>
        </p:nvSpPr>
        <p:spPr/>
        <p:txBody>
          <a:bodyPr/>
          <a:lstStyle/>
          <a:p>
            <a:r>
              <a:rPr lang="en-US" dirty="0" smtClean="0"/>
              <a:t>Condition </a:t>
            </a:r>
            <a:r>
              <a:rPr lang="en-US" dirty="0"/>
              <a:t>A is said to be </a:t>
            </a:r>
            <a:r>
              <a:rPr lang="en-US" i="1" dirty="0"/>
              <a:t>sufficient </a:t>
            </a:r>
            <a:r>
              <a:rPr lang="en-US" dirty="0"/>
              <a:t>for a condition B, if </a:t>
            </a:r>
            <a:r>
              <a:rPr lang="en-US" dirty="0" smtClean="0"/>
              <a:t>and </a:t>
            </a:r>
            <a:r>
              <a:rPr lang="en-US" dirty="0"/>
              <a:t>only </a:t>
            </a:r>
            <a:r>
              <a:rPr lang="en-US" dirty="0" smtClean="0"/>
              <a:t>if </a:t>
            </a:r>
            <a:r>
              <a:rPr lang="en-US" dirty="0"/>
              <a:t>the truth </a:t>
            </a:r>
            <a:r>
              <a:rPr lang="en-US" dirty="0" smtClean="0"/>
              <a:t>of </a:t>
            </a:r>
            <a:r>
              <a:rPr lang="en-US" dirty="0"/>
              <a:t>A </a:t>
            </a:r>
            <a:r>
              <a:rPr lang="en-US" dirty="0" smtClean="0"/>
              <a:t>guarantees </a:t>
            </a:r>
            <a:r>
              <a:rPr lang="en-US" dirty="0"/>
              <a:t>the truth </a:t>
            </a:r>
            <a:r>
              <a:rPr lang="en-US" dirty="0" smtClean="0"/>
              <a:t>of </a:t>
            </a:r>
            <a:r>
              <a:rPr lang="en-US" dirty="0"/>
              <a:t>B. </a:t>
            </a:r>
          </a:p>
        </p:txBody>
      </p:sp>
    </p:spTree>
    <p:extLst>
      <p:ext uri="{BB962C8B-B14F-4D97-AF65-F5344CB8AC3E}">
        <p14:creationId xmlns:p14="http://schemas.microsoft.com/office/powerpoint/2010/main" val="366981151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228600"/>
            <a:ext cx="6213764" cy="8041342"/>
          </a:xfrm>
          <a:prstGeom prst="rect">
            <a:avLst/>
          </a:prstGeom>
        </p:spPr>
      </p:pic>
    </p:spTree>
    <p:extLst>
      <p:ext uri="{BB962C8B-B14F-4D97-AF65-F5344CB8AC3E}">
        <p14:creationId xmlns:p14="http://schemas.microsoft.com/office/powerpoint/2010/main" val="3489779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7824788" cy="1220148"/>
          </a:xfrm>
        </p:spPr>
        <p:txBody>
          <a:bodyPr/>
          <a:lstStyle/>
          <a:p>
            <a:r>
              <a:rPr lang="en-US" b="1" dirty="0" smtClean="0">
                <a:solidFill>
                  <a:schemeClr val="accent1">
                    <a:lumMod val="50000"/>
                  </a:schemeClr>
                </a:solidFill>
              </a:rPr>
              <a:t>Conditions for Deadlock</a:t>
            </a:r>
            <a:endParaRPr lang="en-US" b="1" dirty="0">
              <a:solidFill>
                <a:schemeClr val="accent1">
                  <a:lumMod val="50000"/>
                </a:schemeClr>
              </a:solidFill>
            </a:endParaRPr>
          </a:p>
        </p:txBody>
      </p:sp>
      <p:sp>
        <p:nvSpPr>
          <p:cNvPr id="3" name="Content Placeholder 2"/>
          <p:cNvSpPr>
            <a:spLocks noGrp="1"/>
          </p:cNvSpPr>
          <p:nvPr>
            <p:ph idx="4294967295"/>
          </p:nvPr>
        </p:nvSpPr>
        <p:spPr>
          <a:xfrm>
            <a:off x="838200" y="1295400"/>
            <a:ext cx="8305800" cy="5257800"/>
          </a:xfrm>
        </p:spPr>
        <p:txBody>
          <a:bodyPr/>
          <a:lstStyle/>
          <a:p>
            <a:pPr lvl="1"/>
            <a:endParaRPr lang="en-US" dirty="0" smtClean="0"/>
          </a:p>
          <a:p>
            <a:endParaRPr lang="en-US" dirty="0"/>
          </a:p>
        </p:txBody>
      </p:sp>
      <p:graphicFrame>
        <p:nvGraphicFramePr>
          <p:cNvPr id="5" name="Diagram 4"/>
          <p:cNvGraphicFramePr/>
          <p:nvPr>
            <p:extLst/>
          </p:nvPr>
        </p:nvGraphicFramePr>
        <p:xfrm>
          <a:off x="457200" y="2209800"/>
          <a:ext cx="8153400" cy="434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386937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3394791851"/>
              </p:ext>
            </p:extLst>
          </p:nvPr>
        </p:nvGraphicFramePr>
        <p:xfrm>
          <a:off x="4508500" y="3087974"/>
          <a:ext cx="4572000" cy="3655726"/>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0" y="274638"/>
            <a:ext cx="9144000" cy="849624"/>
          </a:xfrm>
        </p:spPr>
        <p:txBody>
          <a:bodyPr>
            <a:normAutofit/>
          </a:bodyPr>
          <a:lstStyle/>
          <a:p>
            <a:r>
              <a:rPr lang="en-US" sz="2800" dirty="0" smtClean="0"/>
              <a:t>What would be the biggest concern with this algorithm?</a:t>
            </a:r>
            <a:endParaRPr lang="en-US" sz="2800" dirty="0"/>
          </a:p>
        </p:txBody>
      </p:sp>
      <p:sp>
        <p:nvSpPr>
          <p:cNvPr id="3" name="TPAnswers"/>
          <p:cNvSpPr>
            <a:spLocks noGrp="1"/>
          </p:cNvSpPr>
          <p:nvPr>
            <p:ph type="body" idx="1"/>
            <p:custDataLst>
              <p:tags r:id="rId3"/>
            </p:custDataLst>
          </p:nvPr>
        </p:nvSpPr>
        <p:spPr>
          <a:xfrm>
            <a:off x="457200" y="2983042"/>
            <a:ext cx="4114800" cy="3532865"/>
          </a:xfrm>
        </p:spPr>
        <p:txBody>
          <a:bodyPr/>
          <a:lstStyle/>
          <a:p>
            <a:pPr marL="514350" indent="-514350">
              <a:buFont typeface="Arial"/>
              <a:buAutoNum type="alphaUcPeriod"/>
            </a:pPr>
            <a:r>
              <a:rPr lang="en-US" dirty="0" smtClean="0"/>
              <a:t>Deadlock</a:t>
            </a:r>
          </a:p>
          <a:p>
            <a:pPr marL="514350" indent="-514350">
              <a:buFont typeface="Arial"/>
              <a:buAutoNum type="alphaUcPeriod"/>
            </a:pPr>
            <a:r>
              <a:rPr lang="en-US" dirty="0" smtClean="0"/>
              <a:t>Race Condition</a:t>
            </a:r>
          </a:p>
          <a:p>
            <a:pPr marL="514350" indent="-514350">
              <a:buFont typeface="Arial"/>
              <a:buAutoNum type="alphaUcPeriod"/>
            </a:pPr>
            <a:r>
              <a:rPr lang="en-US" dirty="0" smtClean="0"/>
              <a:t>Concurrency</a:t>
            </a:r>
          </a:p>
          <a:p>
            <a:pPr marL="514350" indent="-514350">
              <a:buFont typeface="Arial"/>
              <a:buAutoNum type="alphaUcPeriod"/>
            </a:pPr>
            <a:r>
              <a:rPr lang="en-US" dirty="0" smtClean="0"/>
              <a:t>Mutual Exclusion</a:t>
            </a:r>
          </a:p>
          <a:p>
            <a:pPr marL="514350" indent="-514350">
              <a:buFont typeface="Arial"/>
              <a:buAutoNum type="alphaUcPeriod"/>
            </a:pPr>
            <a:r>
              <a:rPr lang="en-US" dirty="0" err="1" smtClean="0"/>
              <a:t>Livelock</a:t>
            </a:r>
            <a:endParaRPr lang="en-US" dirty="0"/>
          </a:p>
        </p:txBody>
      </p:sp>
      <p:sp>
        <p:nvSpPr>
          <p:cNvPr id="5" name="TextBox 4"/>
          <p:cNvSpPr txBox="1"/>
          <p:nvPr/>
        </p:nvSpPr>
        <p:spPr>
          <a:xfrm>
            <a:off x="157396" y="1398150"/>
            <a:ext cx="8986604" cy="1200329"/>
          </a:xfrm>
          <a:prstGeom prst="rect">
            <a:avLst/>
          </a:prstGeom>
          <a:noFill/>
        </p:spPr>
        <p:txBody>
          <a:bodyPr wrap="square" rtlCol="0">
            <a:spAutoFit/>
          </a:bodyPr>
          <a:lstStyle/>
          <a:p>
            <a:r>
              <a:rPr lang="en-US" sz="2400" dirty="0" smtClean="0"/>
              <a:t>A philosopher first picks up his left fork, if his right fork is also available, </a:t>
            </a:r>
          </a:p>
          <a:p>
            <a:r>
              <a:rPr lang="en-US" sz="2400" dirty="0" smtClean="0"/>
              <a:t>he picks up his right fork and starts eating; otherwise he puts down his </a:t>
            </a:r>
          </a:p>
          <a:p>
            <a:r>
              <a:rPr lang="en-US" sz="2400" dirty="0" smtClean="0"/>
              <a:t>left fork again and repeats the cycle.</a:t>
            </a:r>
            <a:endParaRPr lang="en-US" sz="2400" dirty="0"/>
          </a:p>
        </p:txBody>
      </p:sp>
    </p:spTree>
    <p:custDataLst>
      <p:tags r:id="rId1"/>
    </p:custDataLst>
    <p:extLst>
      <p:ext uri="{BB962C8B-B14F-4D97-AF65-F5344CB8AC3E}">
        <p14:creationId xmlns:p14="http://schemas.microsoft.com/office/powerpoint/2010/main" val="2506276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848195729"/>
              </p:ext>
            </p:extLst>
          </p:nvPr>
        </p:nvGraphicFramePr>
        <p:xfrm>
          <a:off x="4324524" y="3020410"/>
          <a:ext cx="4819477" cy="3335482"/>
        </p:xfrm>
        <a:graphic>
          <a:graphicData uri="http://schemas.openxmlformats.org/drawingml/2006/chart">
            <c:chart xmlns:c="http://schemas.openxmlformats.org/drawingml/2006/chart" xmlns:r="http://schemas.openxmlformats.org/officeDocument/2006/relationships" r:id="rId6"/>
          </a:graphicData>
        </a:graphic>
      </p:graphicFrame>
      <p:sp>
        <p:nvSpPr>
          <p:cNvPr id="2" name="TPQuestion"/>
          <p:cNvSpPr>
            <a:spLocks noGrp="1"/>
          </p:cNvSpPr>
          <p:nvPr>
            <p:ph type="title"/>
          </p:nvPr>
        </p:nvSpPr>
        <p:spPr>
          <a:xfrm>
            <a:off x="628650" y="882167"/>
            <a:ext cx="7886700" cy="1272323"/>
          </a:xfrm>
        </p:spPr>
        <p:txBody>
          <a:bodyPr>
            <a:normAutofit fontScale="90000"/>
          </a:bodyPr>
          <a:lstStyle/>
          <a:p>
            <a:r>
              <a:rPr lang="en-US" dirty="0" smtClean="0"/>
              <a:t>__________ </a:t>
            </a:r>
            <a:r>
              <a:rPr lang="en-US" dirty="0"/>
              <a:t>is more efficient than interrupt-driven or programmed I/O for a </a:t>
            </a:r>
            <a:r>
              <a:rPr lang="en-US" dirty="0" smtClean="0"/>
              <a:t>multiple-word </a:t>
            </a:r>
            <a:r>
              <a:rPr lang="en-US" dirty="0"/>
              <a:t>I/O transfer. </a:t>
            </a:r>
          </a:p>
        </p:txBody>
      </p:sp>
      <p:sp>
        <p:nvSpPr>
          <p:cNvPr id="3" name="TPAnswers"/>
          <p:cNvSpPr>
            <a:spLocks noGrp="1"/>
          </p:cNvSpPr>
          <p:nvPr>
            <p:ph type="body" idx="1"/>
            <p:custDataLst>
              <p:tags r:id="rId3"/>
            </p:custDataLst>
          </p:nvPr>
        </p:nvSpPr>
        <p:spPr>
          <a:xfrm>
            <a:off x="628650" y="3375552"/>
            <a:ext cx="3943350" cy="2625199"/>
          </a:xfrm>
        </p:spPr>
        <p:txBody>
          <a:bodyPr>
            <a:normAutofit lnSpcReduction="10000"/>
          </a:bodyPr>
          <a:lstStyle/>
          <a:p>
            <a:pPr marL="385763" indent="-385763">
              <a:buFont typeface="Arial" panose="020B0604020202020204" pitchFamily="34" charset="0"/>
              <a:buAutoNum type="alphaUcPeriod"/>
            </a:pPr>
            <a:r>
              <a:rPr lang="en-US" dirty="0"/>
              <a:t>Spatial </a:t>
            </a:r>
            <a:r>
              <a:rPr lang="en-US" dirty="0" smtClean="0"/>
              <a:t>Locality</a:t>
            </a:r>
          </a:p>
          <a:p>
            <a:pPr marL="385763" indent="-385763">
              <a:buFont typeface="Arial" panose="020B0604020202020204" pitchFamily="34" charset="0"/>
              <a:buAutoNum type="alphaUcPeriod"/>
            </a:pPr>
            <a:r>
              <a:rPr lang="en-US" dirty="0" smtClean="0"/>
              <a:t>Direct memory Access</a:t>
            </a:r>
          </a:p>
          <a:p>
            <a:pPr marL="385763" indent="-385763">
              <a:buFont typeface="Arial" panose="020B0604020202020204" pitchFamily="34" charset="0"/>
              <a:buAutoNum type="alphaUcPeriod"/>
            </a:pPr>
            <a:r>
              <a:rPr lang="en-US" dirty="0" smtClean="0"/>
              <a:t>Stack Access</a:t>
            </a:r>
          </a:p>
          <a:p>
            <a:pPr marL="385763" indent="-385763">
              <a:buFont typeface="Arial" panose="020B0604020202020204" pitchFamily="34" charset="0"/>
              <a:buAutoNum type="alphaUcPeriod"/>
            </a:pPr>
            <a:r>
              <a:rPr lang="en-US" dirty="0" smtClean="0"/>
              <a:t>Temporal Locality</a:t>
            </a:r>
            <a:endParaRPr lang="en-US" dirty="0"/>
          </a:p>
        </p:txBody>
      </p:sp>
      <p:sp>
        <p:nvSpPr>
          <p:cNvPr id="5" name="TPCountdownTrigger"/>
          <p:cNvSpPr/>
          <p:nvPr/>
        </p:nvSpPr>
        <p:spPr>
          <a:xfrm>
            <a:off x="0" y="0"/>
            <a:ext cx="12700" cy="127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TPCountdown" hidden="1"/>
          <p:cNvGrpSpPr/>
          <p:nvPr>
            <p:custDataLst>
              <p:tags r:id="rId4"/>
            </p:custDataLst>
          </p:nvPr>
        </p:nvGrpSpPr>
        <p:grpSpPr>
          <a:xfrm>
            <a:off x="7747000" y="6096000"/>
            <a:ext cx="1270000" cy="635000"/>
            <a:chOff x="7683500" y="5842000"/>
            <a:chExt cx="1270000" cy="635000"/>
          </a:xfrm>
        </p:grpSpPr>
        <p:sp>
          <p:nvSpPr>
            <p:cNvPr id="6" name="CountdownShape" hidden="1"/>
            <p:cNvSpPr/>
            <p:nvPr/>
          </p:nvSpPr>
          <p:spPr>
            <a:xfrm>
              <a:off x="7683500" y="5842000"/>
              <a:ext cx="1270000" cy="635000"/>
            </a:xfrm>
            <a:prstGeom prst="cube">
              <a:avLst/>
            </a:prstGeom>
            <a:solidFill>
              <a:srgbClr val="333333"/>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CountdownText" hidden="1"/>
            <p:cNvSpPr txBox="1"/>
            <p:nvPr/>
          </p:nvSpPr>
          <p:spPr>
            <a:xfrm>
              <a:off x="7785100" y="6045200"/>
              <a:ext cx="889000" cy="381000"/>
            </a:xfrm>
            <a:prstGeom prst="rect">
              <a:avLst/>
            </a:prstGeom>
            <a:noFill/>
            <a:ln>
              <a:solidFill>
                <a:srgbClr val="000000"/>
              </a:solidFill>
            </a:ln>
          </p:spPr>
          <p:txBody>
            <a:bodyPr vert="horz" rtlCol="0" anchor="ctr" anchorCtr="1">
              <a:noAutofit/>
            </a:bodyPr>
            <a:lstStyle/>
            <a:p>
              <a:pPr algn="ctr"/>
              <a:r>
                <a:rPr lang="en-US" sz="2400" b="1" smtClean="0">
                  <a:solidFill>
                    <a:srgbClr val="FF0000"/>
                  </a:solidFill>
                  <a:latin typeface="Tahoma" panose="020B0604030504040204" pitchFamily="34" charset="0"/>
                </a:rPr>
                <a:t>:01</a:t>
              </a:r>
              <a:endParaRPr lang="en-US" sz="2400" b="1" dirty="0">
                <a:solidFill>
                  <a:srgbClr val="FF0000"/>
                </a:solidFill>
                <a:latin typeface="Tahoma" panose="020B0604030504040204" pitchFamily="34" charset="0"/>
              </a:endParaRPr>
            </a:p>
          </p:txBody>
        </p:sp>
        <p:cxnSp>
          <p:nvCxnSpPr>
            <p:cNvPr id="8" name="CountdownLine" hidden="1"/>
            <p:cNvCxnSpPr/>
            <p:nvPr/>
          </p:nvCxnSpPr>
          <p:spPr>
            <a:xfrm>
              <a:off x="8001000" y="5943600"/>
              <a:ext cx="508000" cy="0"/>
            </a:xfrm>
            <a:prstGeom prst="line">
              <a:avLst/>
            </a:prstGeom>
            <a:ln w="38100"/>
          </p:spPr>
          <p:style>
            <a:lnRef idx="2">
              <a:schemeClr val="accent1"/>
            </a:lnRef>
            <a:fillRef idx="0">
              <a:schemeClr val="accent1"/>
            </a:fillRef>
            <a:effectRef idx="1">
              <a:schemeClr val="accent1"/>
            </a:effectRef>
            <a:fontRef idx="minor">
              <a:schemeClr val="tx1"/>
            </a:fontRef>
          </p:style>
        </p:cxnSp>
      </p:grpSp>
    </p:spTree>
    <p:custDataLst>
      <p:tags r:id="rId1"/>
    </p:custDataLst>
    <p:extLst>
      <p:ext uri="{BB962C8B-B14F-4D97-AF65-F5344CB8AC3E}">
        <p14:creationId xmlns:p14="http://schemas.microsoft.com/office/powerpoint/2010/main" val="4086320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P spid="5"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988720512"/>
              </p:ext>
            </p:extLst>
          </p:nvPr>
        </p:nvGraphicFramePr>
        <p:xfrm>
          <a:off x="4508500" y="2686928"/>
          <a:ext cx="4572000" cy="4056771"/>
        </p:xfrm>
        <a:graphic>
          <a:graphicData uri="http://schemas.openxmlformats.org/drawingml/2006/chart">
            <c:chart xmlns:c="http://schemas.openxmlformats.org/drawingml/2006/chart" xmlns:r="http://schemas.openxmlformats.org/officeDocument/2006/relationships" r:id="rId6"/>
          </a:graphicData>
        </a:graphic>
      </p:graphicFrame>
      <p:sp>
        <p:nvSpPr>
          <p:cNvPr id="2" name="TPQuestion"/>
          <p:cNvSpPr>
            <a:spLocks noGrp="1"/>
          </p:cNvSpPr>
          <p:nvPr>
            <p:ph type="title"/>
          </p:nvPr>
        </p:nvSpPr>
        <p:spPr>
          <a:xfrm>
            <a:off x="112542" y="457200"/>
            <a:ext cx="8967958" cy="1143000"/>
          </a:xfrm>
        </p:spPr>
        <p:txBody>
          <a:bodyPr>
            <a:normAutofit fontScale="90000"/>
          </a:bodyPr>
          <a:lstStyle/>
          <a:p>
            <a:r>
              <a:rPr lang="en-US" dirty="0" smtClean="0"/>
              <a:t>This type of hypervisor executes directly on the physical system hardware</a:t>
            </a:r>
            <a:endParaRPr lang="en-US" dirty="0"/>
          </a:p>
        </p:txBody>
      </p:sp>
      <p:sp>
        <p:nvSpPr>
          <p:cNvPr id="3" name="TPAnswers"/>
          <p:cNvSpPr>
            <a:spLocks noGrp="1"/>
          </p:cNvSpPr>
          <p:nvPr>
            <p:ph type="body" idx="1"/>
            <p:custDataLst>
              <p:tags r:id="rId3"/>
            </p:custDataLst>
          </p:nvPr>
        </p:nvSpPr>
        <p:spPr>
          <a:xfrm>
            <a:off x="457200" y="2461846"/>
            <a:ext cx="4114800" cy="3664317"/>
          </a:xfrm>
        </p:spPr>
        <p:txBody>
          <a:bodyPr/>
          <a:lstStyle/>
          <a:p>
            <a:pPr marL="514350" indent="-514350">
              <a:buFont typeface="Arial"/>
              <a:buAutoNum type="alphaUcPeriod"/>
            </a:pPr>
            <a:r>
              <a:rPr lang="en-US" dirty="0" smtClean="0"/>
              <a:t>Type 1</a:t>
            </a:r>
          </a:p>
          <a:p>
            <a:pPr marL="514350" indent="-514350">
              <a:buFont typeface="Arial"/>
              <a:buAutoNum type="alphaUcPeriod"/>
            </a:pPr>
            <a:r>
              <a:rPr lang="en-US" dirty="0" smtClean="0"/>
              <a:t>Type 2</a:t>
            </a:r>
          </a:p>
          <a:p>
            <a:pPr marL="514350" indent="-514350">
              <a:buFont typeface="Arial"/>
              <a:buAutoNum type="alphaUcPeriod"/>
            </a:pPr>
            <a:r>
              <a:rPr lang="en-US" dirty="0" smtClean="0"/>
              <a:t>Type 3</a:t>
            </a:r>
          </a:p>
          <a:p>
            <a:pPr marL="514350" indent="-514350">
              <a:buFont typeface="Arial"/>
              <a:buAutoNum type="alphaUcPeriod"/>
            </a:pPr>
            <a:r>
              <a:rPr lang="en-US" dirty="0" smtClean="0"/>
              <a:t>Type 0</a:t>
            </a:r>
            <a:endParaRPr lang="en-US" dirty="0"/>
          </a:p>
        </p:txBody>
      </p:sp>
    </p:spTree>
    <p:custDataLst>
      <p:tags r:id="rId1"/>
    </p:custDataLst>
    <p:extLst>
      <p:ext uri="{BB962C8B-B14F-4D97-AF65-F5344CB8AC3E}">
        <p14:creationId xmlns:p14="http://schemas.microsoft.com/office/powerpoint/2010/main" val="3732944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4-3.pdf"/>
          <p:cNvPicPr>
            <a:picLocks noChangeAspect="1"/>
          </p:cNvPicPr>
          <p:nvPr/>
        </p:nvPicPr>
        <p:blipFill>
          <a:blip r:embed="rId3"/>
          <a:stretch>
            <a:fillRect/>
          </a:stretch>
        </p:blipFill>
        <p:spPr>
          <a:xfrm>
            <a:off x="0" y="273423"/>
            <a:ext cx="5181600" cy="6705599"/>
          </a:xfrm>
          <a:prstGeom prst="rect">
            <a:avLst/>
          </a:prstGeom>
        </p:spPr>
      </p:pic>
      <p:pic>
        <p:nvPicPr>
          <p:cNvPr id="1026" name="Picture 2" descr="http://static.trustedreviews.com/94/d9d9b7/d5d6/10991-r610frontangl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2650" y="734649"/>
            <a:ext cx="4507075" cy="157747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arumtec.net/assets/images/outils/vmware/schema_vmware_esxi4.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88063" y="2655785"/>
            <a:ext cx="3256247" cy="156351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www.virtualbox.org/graphics/vbox_logo2_gradient.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75662" y="4755514"/>
            <a:ext cx="13335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83604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3611676831"/>
              </p:ext>
            </p:extLst>
          </p:nvPr>
        </p:nvGraphicFramePr>
        <p:xfrm>
          <a:off x="4508500" y="2138289"/>
          <a:ext cx="4572000" cy="4605411"/>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373112"/>
            <a:ext cx="8229600" cy="1325562"/>
          </a:xfrm>
        </p:spPr>
        <p:txBody>
          <a:bodyPr>
            <a:normAutofit fontScale="90000"/>
          </a:bodyPr>
          <a:lstStyle/>
          <a:p>
            <a:r>
              <a:rPr lang="en-US" dirty="0" smtClean="0"/>
              <a:t>Select an example of a Virtual Machine platform using a Type 1 hypervisor</a:t>
            </a:r>
            <a:endParaRPr lang="en-US" dirty="0"/>
          </a:p>
        </p:txBody>
      </p:sp>
      <p:sp>
        <p:nvSpPr>
          <p:cNvPr id="3" name="TPAnswers"/>
          <p:cNvSpPr>
            <a:spLocks noGrp="1"/>
          </p:cNvSpPr>
          <p:nvPr>
            <p:ph type="body" idx="1"/>
            <p:custDataLst>
              <p:tags r:id="rId3"/>
            </p:custDataLst>
          </p:nvPr>
        </p:nvSpPr>
        <p:spPr>
          <a:xfrm>
            <a:off x="457200" y="2925762"/>
            <a:ext cx="4283612" cy="3200401"/>
          </a:xfrm>
        </p:spPr>
        <p:txBody>
          <a:bodyPr/>
          <a:lstStyle/>
          <a:p>
            <a:pPr marL="514350" indent="-514350">
              <a:buFont typeface="Arial"/>
              <a:buAutoNum type="alphaUcPeriod"/>
            </a:pPr>
            <a:r>
              <a:rPr lang="en-US" dirty="0" smtClean="0"/>
              <a:t>Oracle </a:t>
            </a:r>
            <a:r>
              <a:rPr lang="en-US" dirty="0" err="1" smtClean="0"/>
              <a:t>VirtualBox</a:t>
            </a:r>
            <a:endParaRPr lang="en-US" dirty="0" smtClean="0"/>
          </a:p>
          <a:p>
            <a:pPr marL="514350" indent="-514350">
              <a:buFont typeface="Arial"/>
              <a:buAutoNum type="alphaUcPeriod"/>
            </a:pPr>
            <a:r>
              <a:rPr lang="en-US" dirty="0" smtClean="0"/>
              <a:t>VMware </a:t>
            </a:r>
            <a:r>
              <a:rPr lang="en-US" dirty="0" err="1" smtClean="0"/>
              <a:t>ESXi</a:t>
            </a:r>
            <a:endParaRPr lang="en-US" dirty="0" smtClean="0"/>
          </a:p>
          <a:p>
            <a:pPr marL="514350" indent="-514350">
              <a:buFont typeface="Arial"/>
              <a:buAutoNum type="alphaUcPeriod"/>
            </a:pPr>
            <a:r>
              <a:rPr lang="en-US" dirty="0" smtClean="0"/>
              <a:t>VMware Workstation</a:t>
            </a:r>
          </a:p>
          <a:p>
            <a:pPr marL="514350" indent="-514350">
              <a:buFont typeface="Arial"/>
              <a:buAutoNum type="alphaUcPeriod"/>
            </a:pPr>
            <a:r>
              <a:rPr lang="en-US" dirty="0" smtClean="0"/>
              <a:t>Xen</a:t>
            </a:r>
            <a:endParaRPr lang="en-US" dirty="0"/>
          </a:p>
        </p:txBody>
      </p:sp>
    </p:spTree>
    <p:custDataLst>
      <p:tags r:id="rId1"/>
    </p:custDataLst>
    <p:extLst>
      <p:ext uri="{BB962C8B-B14F-4D97-AF65-F5344CB8AC3E}">
        <p14:creationId xmlns:p14="http://schemas.microsoft.com/office/powerpoint/2010/main" val="1750328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3863470109"/>
              </p:ext>
            </p:extLst>
          </p:nvPr>
        </p:nvGraphicFramePr>
        <p:xfrm>
          <a:off x="4508500" y="1600200"/>
          <a:ext cx="4572000" cy="5143500"/>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11163"/>
            <a:ext cx="8229600" cy="1143000"/>
          </a:xfrm>
        </p:spPr>
        <p:txBody>
          <a:bodyPr>
            <a:normAutofit fontScale="90000"/>
          </a:bodyPr>
          <a:lstStyle/>
          <a:p>
            <a:r>
              <a:rPr lang="en-US" dirty="0" smtClean="0"/>
              <a:t>What methods are used to increase efficiency of virtual machines</a:t>
            </a:r>
            <a:endParaRPr lang="en-US" dirty="0"/>
          </a:p>
        </p:txBody>
      </p:sp>
      <p:sp>
        <p:nvSpPr>
          <p:cNvPr id="3" name="TPAnswers"/>
          <p:cNvSpPr>
            <a:spLocks noGrp="1"/>
          </p:cNvSpPr>
          <p:nvPr>
            <p:ph type="body" idx="1"/>
            <p:custDataLst>
              <p:tags r:id="rId3"/>
            </p:custDataLst>
          </p:nvPr>
        </p:nvSpPr>
        <p:spPr>
          <a:xfrm>
            <a:off x="457200" y="1983545"/>
            <a:ext cx="4114800" cy="4445390"/>
          </a:xfrm>
        </p:spPr>
        <p:txBody>
          <a:bodyPr/>
          <a:lstStyle/>
          <a:p>
            <a:pPr marL="514350" indent="-514350">
              <a:buFont typeface="Arial"/>
              <a:buAutoNum type="alphaUcPeriod"/>
            </a:pPr>
            <a:r>
              <a:rPr lang="en-US" dirty="0" smtClean="0"/>
              <a:t>Hardware-based performance technology</a:t>
            </a:r>
          </a:p>
          <a:p>
            <a:pPr marL="514350" indent="-514350">
              <a:buFont typeface="Arial"/>
              <a:buAutoNum type="alphaUcPeriod"/>
            </a:pPr>
            <a:r>
              <a:rPr lang="en-US" dirty="0" err="1" smtClean="0"/>
              <a:t>Paravirtualization</a:t>
            </a:r>
            <a:endParaRPr lang="en-US" dirty="0" smtClean="0"/>
          </a:p>
          <a:p>
            <a:pPr marL="514350" indent="-514350">
              <a:buFont typeface="Arial"/>
              <a:buAutoNum type="alphaUcPeriod"/>
            </a:pPr>
            <a:r>
              <a:rPr lang="en-US" dirty="0" smtClean="0"/>
              <a:t>Memory Page Sharing</a:t>
            </a:r>
          </a:p>
          <a:p>
            <a:pPr marL="514350" indent="-514350">
              <a:buFont typeface="Arial"/>
              <a:buAutoNum type="alphaUcPeriod"/>
            </a:pPr>
            <a:r>
              <a:rPr lang="en-US" dirty="0" smtClean="0"/>
              <a:t>Resource over-allocation</a:t>
            </a:r>
            <a:endParaRPr lang="en-US" dirty="0"/>
          </a:p>
        </p:txBody>
      </p:sp>
    </p:spTree>
    <p:custDataLst>
      <p:tags r:id="rId1"/>
    </p:custDataLst>
    <p:extLst>
      <p:ext uri="{BB962C8B-B14F-4D97-AF65-F5344CB8AC3E}">
        <p14:creationId xmlns:p14="http://schemas.microsoft.com/office/powerpoint/2010/main" val="2512751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bg2">
                    <a:lumMod val="10000"/>
                  </a:schemeClr>
                </a:solidFill>
              </a:rPr>
              <a:t>Performance Technologies</a:t>
            </a:r>
          </a:p>
        </p:txBody>
      </p:sp>
      <p:graphicFrame>
        <p:nvGraphicFramePr>
          <p:cNvPr id="6" name="Content Placeholder 5"/>
          <p:cNvGraphicFramePr>
            <a:graphicFrameLocks noGrp="1"/>
          </p:cNvGraphicFramePr>
          <p:nvPr>
            <p:ph sz="half" idx="1"/>
            <p:extLst/>
          </p:nvPr>
        </p:nvGraphicFramePr>
        <p:xfrm>
          <a:off x="457200" y="2057400"/>
          <a:ext cx="8153400" cy="4419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504997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81000"/>
            <a:ext cx="8534400" cy="1323041"/>
          </a:xfrm>
        </p:spPr>
        <p:txBody>
          <a:bodyPr/>
          <a:lstStyle/>
          <a:p>
            <a:pPr algn="ctr"/>
            <a:r>
              <a:rPr lang="en-NZ" dirty="0" smtClean="0">
                <a:solidFill>
                  <a:schemeClr val="bg2">
                    <a:lumMod val="10000"/>
                  </a:schemeClr>
                </a:solidFill>
              </a:rPr>
              <a:t>Paravirtualization</a:t>
            </a:r>
            <a:endParaRPr lang="en-NZ" dirty="0">
              <a:solidFill>
                <a:schemeClr val="bg2">
                  <a:lumMod val="10000"/>
                </a:schemeClr>
              </a:solidFill>
            </a:endParaRPr>
          </a:p>
        </p:txBody>
      </p:sp>
      <p:sp>
        <p:nvSpPr>
          <p:cNvPr id="3" name="Content Placeholder 2"/>
          <p:cNvSpPr>
            <a:spLocks noGrp="1"/>
          </p:cNvSpPr>
          <p:nvPr>
            <p:ph idx="4294967295"/>
          </p:nvPr>
        </p:nvSpPr>
        <p:spPr>
          <a:xfrm>
            <a:off x="533400" y="1752600"/>
            <a:ext cx="7924800" cy="4800600"/>
          </a:xfrm>
        </p:spPr>
        <p:txBody>
          <a:bodyPr>
            <a:normAutofit fontScale="85000" lnSpcReduction="20000"/>
          </a:bodyPr>
          <a:lstStyle/>
          <a:p>
            <a:pPr>
              <a:buNone/>
            </a:pPr>
            <a:endParaRPr lang="en-NZ" dirty="0" smtClean="0"/>
          </a:p>
          <a:p>
            <a:r>
              <a:rPr lang="en-NZ" dirty="0" smtClean="0"/>
              <a:t>A software assisted virtualization technique that uses specialized APIs to link virtual machines with the hypervisor to optimize their performance</a:t>
            </a:r>
          </a:p>
          <a:p>
            <a:r>
              <a:rPr lang="en-NZ" dirty="0" smtClean="0"/>
              <a:t>The operating system in the virtual machine, Linux or Microsoft Windows, has specialized paravirtualization support as part of the kernel, as well as specific paravirtualization drivers that allow the OS and hypervisor to work together more efficiently with the overhead of the hypervisor translations</a:t>
            </a:r>
          </a:p>
          <a:p>
            <a:r>
              <a:rPr lang="en-NZ" dirty="0" smtClean="0"/>
              <a:t>Support has been offered as part of many of the general Linux distributions since 2008</a:t>
            </a:r>
          </a:p>
        </p:txBody>
      </p:sp>
    </p:spTree>
    <p:extLst>
      <p:ext uri="{BB962C8B-B14F-4D97-AF65-F5344CB8AC3E}">
        <p14:creationId xmlns:p14="http://schemas.microsoft.com/office/powerpoint/2010/main" val="35044555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4-4.pdf"/>
          <p:cNvPicPr>
            <a:picLocks noChangeAspect="1"/>
          </p:cNvPicPr>
          <p:nvPr/>
        </p:nvPicPr>
        <p:blipFill>
          <a:blip r:embed="rId3"/>
          <a:srcRect t="29091" b="22727"/>
          <a:stretch>
            <a:fillRect/>
          </a:stretch>
        </p:blipFill>
        <p:spPr>
          <a:xfrm>
            <a:off x="-609600" y="608488"/>
            <a:ext cx="10023195" cy="6249512"/>
          </a:xfrm>
          <a:prstGeom prst="rect">
            <a:avLst/>
          </a:prstGeom>
        </p:spPr>
      </p:pic>
    </p:spTree>
    <p:extLst>
      <p:ext uri="{BB962C8B-B14F-4D97-AF65-F5344CB8AC3E}">
        <p14:creationId xmlns:p14="http://schemas.microsoft.com/office/powerpoint/2010/main" val="9863355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561366037"/>
              </p:ext>
            </p:extLst>
          </p:nvPr>
        </p:nvGraphicFramePr>
        <p:xfrm>
          <a:off x="4572000" y="1702190"/>
          <a:ext cx="4572000" cy="4591343"/>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0" y="411163"/>
            <a:ext cx="9144000" cy="1143000"/>
          </a:xfrm>
        </p:spPr>
        <p:txBody>
          <a:bodyPr>
            <a:normAutofit fontScale="90000"/>
          </a:bodyPr>
          <a:lstStyle/>
          <a:p>
            <a:r>
              <a:rPr lang="en-US" dirty="0" smtClean="0"/>
              <a:t>Which client-server paradigm performs most processing on the server?</a:t>
            </a:r>
            <a:endParaRPr lang="en-US" dirty="0"/>
          </a:p>
        </p:txBody>
      </p:sp>
      <p:sp>
        <p:nvSpPr>
          <p:cNvPr id="3" name="TPAnswers"/>
          <p:cNvSpPr>
            <a:spLocks noGrp="1"/>
          </p:cNvSpPr>
          <p:nvPr>
            <p:ph type="body" idx="1"/>
            <p:custDataLst>
              <p:tags r:id="rId3"/>
            </p:custDataLst>
          </p:nvPr>
        </p:nvSpPr>
        <p:spPr>
          <a:xfrm>
            <a:off x="457200" y="2152357"/>
            <a:ext cx="4114800" cy="3973806"/>
          </a:xfrm>
        </p:spPr>
        <p:txBody>
          <a:bodyPr/>
          <a:lstStyle/>
          <a:p>
            <a:pPr marL="514350" indent="-514350">
              <a:buFont typeface="Arial"/>
              <a:buAutoNum type="alphaUcPeriod"/>
            </a:pPr>
            <a:r>
              <a:rPr lang="en-US" dirty="0" smtClean="0"/>
              <a:t>Thick Client</a:t>
            </a:r>
          </a:p>
          <a:p>
            <a:pPr marL="514350" indent="-514350">
              <a:buFont typeface="Arial"/>
              <a:buAutoNum type="alphaUcPeriod"/>
            </a:pPr>
            <a:r>
              <a:rPr lang="en-US" dirty="0" smtClean="0"/>
              <a:t>Cooperative Processing</a:t>
            </a:r>
          </a:p>
          <a:p>
            <a:pPr marL="514350" indent="-514350">
              <a:buFont typeface="Arial"/>
              <a:buAutoNum type="alphaUcPeriod"/>
            </a:pPr>
            <a:r>
              <a:rPr lang="en-US" dirty="0" smtClean="0"/>
              <a:t>Thin Client</a:t>
            </a:r>
            <a:endParaRPr lang="en-US" dirty="0"/>
          </a:p>
        </p:txBody>
      </p:sp>
    </p:spTree>
    <p:custDataLst>
      <p:tags r:id="rId1"/>
    </p:custDataLst>
    <p:extLst>
      <p:ext uri="{BB962C8B-B14F-4D97-AF65-F5344CB8AC3E}">
        <p14:creationId xmlns:p14="http://schemas.microsoft.com/office/powerpoint/2010/main" val="4088025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773724"/>
            <a:ext cx="8229600" cy="5352440"/>
          </a:xfrm>
        </p:spPr>
        <p:txBody>
          <a:bodyPr/>
          <a:lstStyle/>
          <a:p>
            <a:r>
              <a:rPr lang="en-US" dirty="0" smtClean="0"/>
              <a:t>Why would some virtual machine platforms allow an administrator to over-allocate the physical resources across the total running virtual machines?</a:t>
            </a:r>
            <a:endParaRPr lang="en-US" dirty="0"/>
          </a:p>
        </p:txBody>
      </p:sp>
    </p:spTree>
    <p:extLst>
      <p:ext uri="{BB962C8B-B14F-4D97-AF65-F5344CB8AC3E}">
        <p14:creationId xmlns:p14="http://schemas.microsoft.com/office/powerpoint/2010/main" val="45702239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3919454162"/>
              </p:ext>
            </p:extLst>
          </p:nvPr>
        </p:nvGraphicFramePr>
        <p:xfrm>
          <a:off x="4508500" y="3717070"/>
          <a:ext cx="4572000" cy="3026630"/>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57200" y="401247"/>
            <a:ext cx="8229600" cy="2116870"/>
          </a:xfrm>
        </p:spPr>
        <p:txBody>
          <a:bodyPr>
            <a:normAutofit/>
          </a:bodyPr>
          <a:lstStyle/>
          <a:p>
            <a:r>
              <a:rPr lang="en-US" dirty="0" smtClean="0"/>
              <a:t>A general semaphore </a:t>
            </a:r>
            <a:r>
              <a:rPr lang="en-US" dirty="0" err="1" smtClean="0"/>
              <a:t>semSignal</a:t>
            </a:r>
            <a:r>
              <a:rPr lang="en-US" dirty="0" smtClean="0"/>
              <a:t> and a </a:t>
            </a:r>
            <a:r>
              <a:rPr lang="en-US" dirty="0" err="1" smtClean="0"/>
              <a:t>pthread_cond_signal</a:t>
            </a:r>
            <a:r>
              <a:rPr lang="en-US" dirty="0" smtClean="0"/>
              <a:t> operate in the same way</a:t>
            </a:r>
            <a:endParaRPr lang="en-US" dirty="0"/>
          </a:p>
        </p:txBody>
      </p:sp>
      <p:sp>
        <p:nvSpPr>
          <p:cNvPr id="3" name="TPAnswers"/>
          <p:cNvSpPr>
            <a:spLocks noGrp="1"/>
          </p:cNvSpPr>
          <p:nvPr>
            <p:ph type="body" idx="1"/>
          </p:nvPr>
        </p:nvSpPr>
        <p:spPr>
          <a:xfrm>
            <a:off x="457200" y="3717070"/>
            <a:ext cx="4114800" cy="2409093"/>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324402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TextBox 14"/>
          <p:cNvSpPr txBox="1"/>
          <p:nvPr/>
        </p:nvSpPr>
        <p:spPr>
          <a:xfrm>
            <a:off x="393350" y="696756"/>
            <a:ext cx="1359249" cy="5704043"/>
          </a:xfrm>
          <a:prstGeom prst="rect">
            <a:avLst/>
          </a:prstGeom>
        </p:spPr>
        <p:txBody>
          <a:bodyPr wrap="square" rtlCol="0">
            <a:spAutoFit/>
          </a:bodyPr>
          <a:lstStyle/>
          <a:p>
            <a:endParaRPr lang="en-US" dirty="0"/>
          </a:p>
        </p:txBody>
      </p:sp>
      <p:sp>
        <p:nvSpPr>
          <p:cNvPr id="17" name="Rectangle 16"/>
          <p:cNvSpPr/>
          <p:nvPr/>
        </p:nvSpPr>
        <p:spPr>
          <a:xfrm>
            <a:off x="304799" y="2502336"/>
            <a:ext cx="1447800" cy="2092881"/>
          </a:xfrm>
          <a:prstGeom prst="rect">
            <a:avLst/>
          </a:prstGeom>
        </p:spPr>
        <p:txBody>
          <a:bodyPr wrap="square">
            <a:spAutoFit/>
          </a:bodyPr>
          <a:lstStyle/>
          <a:p>
            <a:pPr algn="ctr"/>
            <a:r>
              <a:rPr lang="en-US" sz="2200" b="1" dirty="0" smtClean="0">
                <a:latin typeface="+mn-lt"/>
              </a:rPr>
              <a:t>Figure 5.3 </a:t>
            </a:r>
          </a:p>
          <a:p>
            <a:pPr algn="ctr"/>
            <a:endParaRPr lang="en-US" b="1" dirty="0" smtClean="0">
              <a:latin typeface="+mn-lt"/>
            </a:endParaRPr>
          </a:p>
          <a:p>
            <a:pPr algn="ctr"/>
            <a:r>
              <a:rPr lang="en-US" b="1" dirty="0" smtClean="0">
                <a:latin typeface="+mn-lt"/>
              </a:rPr>
              <a:t> A </a:t>
            </a:r>
          </a:p>
          <a:p>
            <a:pPr algn="ctr"/>
            <a:r>
              <a:rPr lang="en-US" b="1" dirty="0" smtClean="0">
                <a:latin typeface="+mn-lt"/>
              </a:rPr>
              <a:t>Definition </a:t>
            </a:r>
          </a:p>
          <a:p>
            <a:pPr algn="ctr"/>
            <a:r>
              <a:rPr lang="en-US" b="1" dirty="0" smtClean="0">
                <a:latin typeface="+mn-lt"/>
              </a:rPr>
              <a:t>of Semaphore Primitives </a:t>
            </a:r>
            <a:endParaRPr lang="en-US" b="1" dirty="0">
              <a:latin typeface="+mn-lt"/>
            </a:endParaRPr>
          </a:p>
        </p:txBody>
      </p:sp>
      <p:sp>
        <p:nvSpPr>
          <p:cNvPr id="2" name="TextBox 1"/>
          <p:cNvSpPr txBox="1"/>
          <p:nvPr/>
        </p:nvSpPr>
        <p:spPr>
          <a:xfrm>
            <a:off x="872197" y="674272"/>
            <a:ext cx="3075586" cy="523220"/>
          </a:xfrm>
          <a:prstGeom prst="rect">
            <a:avLst/>
          </a:prstGeom>
          <a:noFill/>
        </p:spPr>
        <p:txBody>
          <a:bodyPr wrap="none" rtlCol="0">
            <a:spAutoFit/>
          </a:bodyPr>
          <a:lstStyle/>
          <a:p>
            <a:r>
              <a:rPr lang="en-US" sz="2800" dirty="0" smtClean="0"/>
              <a:t>General Semaphore</a:t>
            </a:r>
            <a:endParaRPr lang="en-US" sz="2800" dirty="0"/>
          </a:p>
        </p:txBody>
      </p:sp>
      <p:pic>
        <p:nvPicPr>
          <p:cNvPr id="3" name="Picture 2"/>
          <p:cNvPicPr>
            <a:picLocks noChangeAspect="1"/>
          </p:cNvPicPr>
          <p:nvPr/>
        </p:nvPicPr>
        <p:blipFill>
          <a:blip r:embed="rId3"/>
          <a:stretch>
            <a:fillRect/>
          </a:stretch>
        </p:blipFill>
        <p:spPr>
          <a:xfrm>
            <a:off x="2201143" y="1485855"/>
            <a:ext cx="6942857" cy="5152381"/>
          </a:xfrm>
          <a:prstGeom prst="rect">
            <a:avLst/>
          </a:prstGeom>
        </p:spPr>
      </p:pic>
    </p:spTree>
    <p:extLst>
      <p:ext uri="{BB962C8B-B14F-4D97-AF65-F5344CB8AC3E}">
        <p14:creationId xmlns:p14="http://schemas.microsoft.com/office/powerpoint/2010/main" val="35771959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Pthread</a:t>
            </a:r>
            <a:r>
              <a:rPr lang="en-US" dirty="0" smtClean="0"/>
              <a:t> Condition Variables</a:t>
            </a:r>
            <a:endParaRPr lang="en-US" dirty="0"/>
          </a:p>
        </p:txBody>
      </p:sp>
      <p:sp>
        <p:nvSpPr>
          <p:cNvPr id="3" name="Content Placeholder 2"/>
          <p:cNvSpPr>
            <a:spLocks noGrp="1"/>
          </p:cNvSpPr>
          <p:nvPr>
            <p:ph idx="1"/>
          </p:nvPr>
        </p:nvSpPr>
        <p:spPr>
          <a:xfrm>
            <a:off x="457200" y="1847892"/>
            <a:ext cx="8229600" cy="4375108"/>
          </a:xfrm>
        </p:spPr>
        <p:txBody>
          <a:bodyPr/>
          <a:lstStyle/>
          <a:p>
            <a:r>
              <a:rPr lang="en-US" dirty="0" smtClean="0"/>
              <a:t>Queue and trigger on conditions</a:t>
            </a:r>
          </a:p>
          <a:p>
            <a:pPr lvl="1"/>
            <a:r>
              <a:rPr lang="en-US" dirty="0" smtClean="0"/>
              <a:t>Allows values (e.g., THRESHOLD) to be incorporated</a:t>
            </a:r>
          </a:p>
          <a:p>
            <a:r>
              <a:rPr lang="en-US" dirty="0" smtClean="0"/>
              <a:t>Act similar to Monitors (Chapter 5.4)</a:t>
            </a:r>
          </a:p>
          <a:p>
            <a:pPr lvl="1"/>
            <a:r>
              <a:rPr lang="en-US" dirty="0" smtClean="0"/>
              <a:t>Wait</a:t>
            </a:r>
          </a:p>
          <a:p>
            <a:pPr lvl="1"/>
            <a:r>
              <a:rPr lang="en-US" dirty="0" smtClean="0"/>
              <a:t>Signal</a:t>
            </a:r>
          </a:p>
          <a:p>
            <a:r>
              <a:rPr lang="en-US" dirty="0" smtClean="0"/>
              <a:t>Monitors and General Semaphores operate differently</a:t>
            </a:r>
            <a:endParaRPr lang="en-US" dirty="0"/>
          </a:p>
        </p:txBody>
      </p:sp>
    </p:spTree>
    <p:extLst>
      <p:ext uri="{BB962C8B-B14F-4D97-AF65-F5344CB8AC3E}">
        <p14:creationId xmlns:p14="http://schemas.microsoft.com/office/powerpoint/2010/main" val="331962491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018725048"/>
              </p:ext>
            </p:extLst>
          </p:nvPr>
        </p:nvGraphicFramePr>
        <p:xfrm>
          <a:off x="4508500" y="3123028"/>
          <a:ext cx="4572000" cy="3620672"/>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57200" y="604911"/>
            <a:ext cx="8229600" cy="2194559"/>
          </a:xfrm>
        </p:spPr>
        <p:txBody>
          <a:bodyPr>
            <a:normAutofit fontScale="90000"/>
          </a:bodyPr>
          <a:lstStyle/>
          <a:p>
            <a:r>
              <a:rPr lang="en-US" dirty="0" err="1" smtClean="0"/>
              <a:t>Mutex</a:t>
            </a:r>
            <a:r>
              <a:rPr lang="en-US" dirty="0" smtClean="0"/>
              <a:t> lock and unlock commands are designed to allow only one process into the critical section at a time</a:t>
            </a:r>
            <a:endParaRPr lang="en-US" dirty="0"/>
          </a:p>
        </p:txBody>
      </p:sp>
      <p:sp>
        <p:nvSpPr>
          <p:cNvPr id="3" name="TPAnswers"/>
          <p:cNvSpPr>
            <a:spLocks noGrp="1"/>
          </p:cNvSpPr>
          <p:nvPr>
            <p:ph type="body" idx="1"/>
          </p:nvPr>
        </p:nvSpPr>
        <p:spPr>
          <a:xfrm>
            <a:off x="457200" y="3024554"/>
            <a:ext cx="4114800" cy="3101609"/>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292678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Terms</a:t>
            </a:r>
            <a:endParaRPr lang="en-US" dirty="0"/>
          </a:p>
        </p:txBody>
      </p:sp>
      <p:sp>
        <p:nvSpPr>
          <p:cNvPr id="3" name="Content Placeholder 2"/>
          <p:cNvSpPr>
            <a:spLocks noGrp="1"/>
          </p:cNvSpPr>
          <p:nvPr>
            <p:ph idx="1"/>
          </p:nvPr>
        </p:nvSpPr>
        <p:spPr>
          <a:xfrm>
            <a:off x="457200" y="1847891"/>
            <a:ext cx="8229600" cy="4820195"/>
          </a:xfrm>
        </p:spPr>
        <p:txBody>
          <a:bodyPr>
            <a:normAutofit/>
          </a:bodyPr>
          <a:lstStyle/>
          <a:p>
            <a:r>
              <a:rPr lang="en-US" dirty="0" smtClean="0"/>
              <a:t>Mutual Exclusion</a:t>
            </a:r>
          </a:p>
          <a:p>
            <a:pPr lvl="1"/>
            <a:r>
              <a:rPr lang="en-US" dirty="0" smtClean="0"/>
              <a:t>Requirement that when one process is accessing a critical section, no other process may do so</a:t>
            </a:r>
          </a:p>
          <a:p>
            <a:r>
              <a:rPr lang="en-US" dirty="0" err="1"/>
              <a:t>Mutex</a:t>
            </a:r>
            <a:r>
              <a:rPr lang="en-US" dirty="0"/>
              <a:t> </a:t>
            </a:r>
            <a:r>
              <a:rPr lang="en-US" dirty="0" smtClean="0"/>
              <a:t>(</a:t>
            </a:r>
            <a:r>
              <a:rPr lang="en-US" dirty="0" err="1" smtClean="0"/>
              <a:t>MUTual</a:t>
            </a:r>
            <a:r>
              <a:rPr lang="en-US" dirty="0" smtClean="0"/>
              <a:t> </a:t>
            </a:r>
            <a:r>
              <a:rPr lang="en-US" dirty="0" err="1" smtClean="0"/>
              <a:t>EXclusion</a:t>
            </a:r>
            <a:r>
              <a:rPr lang="en-US" dirty="0" smtClean="0"/>
              <a:t> </a:t>
            </a:r>
            <a:r>
              <a:rPr lang="en-US" dirty="0"/>
              <a:t>lock) </a:t>
            </a:r>
          </a:p>
          <a:p>
            <a:pPr lvl="1"/>
            <a:r>
              <a:rPr lang="en-US" dirty="0" smtClean="0"/>
              <a:t>Unlocked, critical section can be accessed</a:t>
            </a:r>
          </a:p>
          <a:p>
            <a:pPr lvl="1"/>
            <a:r>
              <a:rPr lang="en-US" dirty="0" smtClean="0"/>
              <a:t>Locked, critical section is in use (block until unlocked)</a:t>
            </a:r>
          </a:p>
        </p:txBody>
      </p:sp>
    </p:spTree>
    <p:extLst>
      <p:ext uri="{BB962C8B-B14F-4D97-AF65-F5344CB8AC3E}">
        <p14:creationId xmlns:p14="http://schemas.microsoft.com/office/powerpoint/2010/main" val="335907133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Resource Allocation Matrices can be utilized in algorithms to avoid or detect deadlock. What is one drawback to such algorithms?</a:t>
            </a:r>
          </a:p>
          <a:p>
            <a:endParaRPr lang="en-US" dirty="0"/>
          </a:p>
          <a:p>
            <a:r>
              <a:rPr lang="en-US" dirty="0"/>
              <a:t>Resource use must be known in advance. </a:t>
            </a:r>
          </a:p>
          <a:p>
            <a:r>
              <a:rPr lang="en-US" dirty="0"/>
              <a:t>Processes must be independent.</a:t>
            </a:r>
          </a:p>
          <a:p>
            <a:endParaRPr lang="en-US" dirty="0"/>
          </a:p>
        </p:txBody>
      </p:sp>
    </p:spTree>
    <p:extLst>
      <p:ext uri="{BB962C8B-B14F-4D97-AF65-F5344CB8AC3E}">
        <p14:creationId xmlns:p14="http://schemas.microsoft.com/office/powerpoint/2010/main" val="844153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Concepts</a:t>
            </a:r>
            <a:endParaRPr lang="en-US" dirty="0"/>
          </a:p>
        </p:txBody>
      </p:sp>
      <p:sp>
        <p:nvSpPr>
          <p:cNvPr id="3" name="Content Placeholder 2"/>
          <p:cNvSpPr>
            <a:spLocks noGrp="1"/>
          </p:cNvSpPr>
          <p:nvPr>
            <p:ph idx="1"/>
          </p:nvPr>
        </p:nvSpPr>
        <p:spPr>
          <a:xfrm>
            <a:off x="457200" y="1847892"/>
            <a:ext cx="8432800" cy="4220806"/>
          </a:xfrm>
        </p:spPr>
        <p:txBody>
          <a:bodyPr/>
          <a:lstStyle/>
          <a:p>
            <a:r>
              <a:rPr lang="en-US" dirty="0" err="1" smtClean="0"/>
              <a:t>Ch</a:t>
            </a:r>
            <a:r>
              <a:rPr lang="en-US" dirty="0" smtClean="0"/>
              <a:t> 7 – Memory Management</a:t>
            </a:r>
          </a:p>
          <a:p>
            <a:r>
              <a:rPr lang="en-US" dirty="0" err="1" smtClean="0"/>
              <a:t>Ch</a:t>
            </a:r>
            <a:r>
              <a:rPr lang="en-US" dirty="0"/>
              <a:t> 8 </a:t>
            </a:r>
            <a:r>
              <a:rPr lang="en-US" dirty="0" smtClean="0"/>
              <a:t>– </a:t>
            </a:r>
            <a:r>
              <a:rPr lang="en-US" dirty="0"/>
              <a:t>Virtual </a:t>
            </a:r>
            <a:r>
              <a:rPr lang="en-US" dirty="0" smtClean="0"/>
              <a:t>Memory</a:t>
            </a:r>
          </a:p>
          <a:p>
            <a:r>
              <a:rPr lang="en-US" dirty="0" err="1" smtClean="0"/>
              <a:t>Ch</a:t>
            </a:r>
            <a:r>
              <a:rPr lang="en-US" dirty="0" smtClean="0"/>
              <a:t> 9/10 – Scheduling (</a:t>
            </a:r>
            <a:r>
              <a:rPr lang="en-US" dirty="0" err="1" smtClean="0"/>
              <a:t>uni</a:t>
            </a:r>
            <a:r>
              <a:rPr lang="en-US" dirty="0" smtClean="0"/>
              <a:t>-/multi-processor)</a:t>
            </a:r>
          </a:p>
          <a:p>
            <a:r>
              <a:rPr lang="en-US" dirty="0" err="1" smtClean="0"/>
              <a:t>Ch</a:t>
            </a:r>
            <a:r>
              <a:rPr lang="en-US" dirty="0" smtClean="0"/>
              <a:t> 15 – Security</a:t>
            </a:r>
          </a:p>
          <a:p>
            <a:r>
              <a:rPr lang="en-US" dirty="0" err="1" smtClean="0"/>
              <a:t>Ch</a:t>
            </a:r>
            <a:r>
              <a:rPr lang="en-US" dirty="0" smtClean="0"/>
              <a:t> 11 – I/O and Disk Scheduling</a:t>
            </a:r>
          </a:p>
          <a:p>
            <a:r>
              <a:rPr lang="en-US" dirty="0" err="1" smtClean="0"/>
              <a:t>Ch</a:t>
            </a:r>
            <a:r>
              <a:rPr lang="en-US" dirty="0" smtClean="0"/>
              <a:t> 12 – File System Basics</a:t>
            </a:r>
            <a:r>
              <a:rPr lang="en-US" dirty="0" smtClean="0"/>
              <a:t> </a:t>
            </a:r>
            <a:endParaRPr lang="en-US" dirty="0"/>
          </a:p>
        </p:txBody>
      </p:sp>
    </p:spTree>
    <p:extLst>
      <p:ext uri="{BB962C8B-B14F-4D97-AF65-F5344CB8AC3E}">
        <p14:creationId xmlns:p14="http://schemas.microsoft.com/office/powerpoint/2010/main" val="139633551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List and explain one enhanced access control mechanism</a:t>
            </a:r>
            <a:endParaRPr lang="en-US" dirty="0"/>
          </a:p>
        </p:txBody>
      </p:sp>
      <p:sp>
        <p:nvSpPr>
          <p:cNvPr id="3" name="Content Placeholder 2"/>
          <p:cNvSpPr>
            <a:spLocks noGrp="1"/>
          </p:cNvSpPr>
          <p:nvPr>
            <p:ph idx="1"/>
          </p:nvPr>
        </p:nvSpPr>
        <p:spPr/>
        <p:txBody>
          <a:bodyPr/>
          <a:lstStyle/>
          <a:p>
            <a:r>
              <a:rPr lang="en-US" dirty="0" smtClean="0"/>
              <a:t>Incorporation of password salt</a:t>
            </a:r>
          </a:p>
          <a:p>
            <a:r>
              <a:rPr lang="en-US" dirty="0" smtClean="0"/>
              <a:t>Biometric-based access</a:t>
            </a:r>
          </a:p>
          <a:p>
            <a:r>
              <a:rPr lang="en-US" dirty="0" smtClean="0"/>
              <a:t>Token-based access control </a:t>
            </a:r>
            <a:endParaRPr lang="en-US" dirty="0"/>
          </a:p>
        </p:txBody>
      </p:sp>
    </p:spTree>
    <p:extLst>
      <p:ext uri="{BB962C8B-B14F-4D97-AF65-F5344CB8AC3E}">
        <p14:creationId xmlns:p14="http://schemas.microsoft.com/office/powerpoint/2010/main" val="76335870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820803" y="450671"/>
            <a:ext cx="7772400" cy="762000"/>
          </a:xfrm>
        </p:spPr>
        <p:txBody>
          <a:bodyPr>
            <a:normAutofit/>
          </a:bodyPr>
          <a:lstStyle/>
          <a:p>
            <a:r>
              <a:rPr lang="en-US" sz="3600" dirty="0" smtClean="0"/>
              <a:t>Partitioning, Paging, &amp; Segmentation</a:t>
            </a:r>
            <a:endParaRPr lang="en-US" sz="3600" dirty="0"/>
          </a:p>
        </p:txBody>
      </p:sp>
      <p:sp>
        <p:nvSpPr>
          <p:cNvPr id="4" name="TextBox 3"/>
          <p:cNvSpPr txBox="1"/>
          <p:nvPr/>
        </p:nvSpPr>
        <p:spPr>
          <a:xfrm>
            <a:off x="820803" y="1615806"/>
            <a:ext cx="7619999" cy="1200329"/>
          </a:xfrm>
          <a:prstGeom prst="rect">
            <a:avLst/>
          </a:prstGeom>
          <a:noFill/>
        </p:spPr>
        <p:txBody>
          <a:bodyPr wrap="square" rtlCol="0">
            <a:spAutoFit/>
          </a:bodyPr>
          <a:lstStyle/>
          <a:p>
            <a:r>
              <a:rPr lang="en-US" dirty="0"/>
              <a:t>Be able to graphically map out the </a:t>
            </a:r>
            <a:r>
              <a:rPr lang="en-US" b="1" dirty="0"/>
              <a:t>process scheduling</a:t>
            </a:r>
            <a:r>
              <a:rPr lang="en-US" dirty="0"/>
              <a:t> for scheduling policies to calculate </a:t>
            </a:r>
            <a:r>
              <a:rPr lang="en-US" u="sng" dirty="0"/>
              <a:t>finish</a:t>
            </a:r>
            <a:r>
              <a:rPr lang="en-US" dirty="0"/>
              <a:t> and </a:t>
            </a:r>
            <a:r>
              <a:rPr lang="en-US" u="sng" dirty="0"/>
              <a:t>turnaround</a:t>
            </a:r>
            <a:r>
              <a:rPr lang="en-US" dirty="0"/>
              <a:t> times given </a:t>
            </a:r>
            <a:r>
              <a:rPr lang="en-US" u="sng" dirty="0"/>
              <a:t>arrival</a:t>
            </a:r>
            <a:r>
              <a:rPr lang="en-US" dirty="0"/>
              <a:t> and </a:t>
            </a:r>
            <a:r>
              <a:rPr lang="en-US" u="sng" dirty="0"/>
              <a:t>service</a:t>
            </a:r>
            <a:r>
              <a:rPr lang="en-US" dirty="0"/>
              <a:t> times as with Table 9.4, Figure 9.5 and Table 9.5 (7</a:t>
            </a:r>
            <a:r>
              <a:rPr lang="en-US" baseline="30000" dirty="0"/>
              <a:t>th</a:t>
            </a:r>
            <a:r>
              <a:rPr lang="en-US" dirty="0"/>
              <a:t> </a:t>
            </a:r>
            <a:r>
              <a:rPr lang="en-US" dirty="0" err="1"/>
              <a:t>ed</a:t>
            </a:r>
            <a:r>
              <a:rPr lang="en-US" dirty="0"/>
              <a:t> p 404-406, 8</a:t>
            </a:r>
            <a:r>
              <a:rPr lang="en-US" baseline="30000" dirty="0"/>
              <a:t>th</a:t>
            </a:r>
            <a:r>
              <a:rPr lang="en-US" dirty="0"/>
              <a:t> </a:t>
            </a:r>
            <a:r>
              <a:rPr lang="en-US" dirty="0" err="1"/>
              <a:t>ed</a:t>
            </a:r>
            <a:r>
              <a:rPr lang="en-US" dirty="0"/>
              <a:t> p 406-408). </a:t>
            </a:r>
          </a:p>
          <a:p>
            <a:endParaRPr lang="en-US" dirty="0"/>
          </a:p>
        </p:txBody>
      </p:sp>
      <p:pic>
        <p:nvPicPr>
          <p:cNvPr id="5" name="Picture 4" descr="f5.pdf"/>
          <p:cNvPicPr>
            <a:picLocks noChangeAspect="1"/>
          </p:cNvPicPr>
          <p:nvPr/>
        </p:nvPicPr>
        <p:blipFill rotWithShape="1">
          <a:blip r:embed="rId3"/>
          <a:srcRect l="4706" t="1818" r="4706" b="72309"/>
          <a:stretch/>
        </p:blipFill>
        <p:spPr>
          <a:xfrm>
            <a:off x="876301" y="2638513"/>
            <a:ext cx="4329314" cy="1600201"/>
          </a:xfrm>
          <a:prstGeom prst="rect">
            <a:avLst/>
          </a:prstGeom>
          <a:solidFill>
            <a:schemeClr val="bg1"/>
          </a:solidFill>
        </p:spPr>
      </p:pic>
      <p:pic>
        <p:nvPicPr>
          <p:cNvPr id="6" name="Picture 5"/>
          <p:cNvPicPr>
            <a:picLocks noChangeAspect="1"/>
          </p:cNvPicPr>
          <p:nvPr/>
        </p:nvPicPr>
        <p:blipFill rotWithShape="1">
          <a:blip r:embed="rId4"/>
          <a:srcRect b="68421"/>
          <a:stretch/>
        </p:blipFill>
        <p:spPr>
          <a:xfrm>
            <a:off x="850901" y="4419599"/>
            <a:ext cx="5728674" cy="2246243"/>
          </a:xfrm>
          <a:prstGeom prst="rect">
            <a:avLst/>
          </a:prstGeom>
        </p:spPr>
      </p:pic>
    </p:spTree>
    <p:extLst>
      <p:ext uri="{BB962C8B-B14F-4D97-AF65-F5344CB8AC3E}">
        <p14:creationId xmlns:p14="http://schemas.microsoft.com/office/powerpoint/2010/main" val="70236372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850423084"/>
              </p:ext>
            </p:extLst>
          </p:nvPr>
        </p:nvGraphicFramePr>
        <p:xfrm>
          <a:off x="4524375" y="2451417"/>
          <a:ext cx="4572000" cy="3857625"/>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09575" y="696669"/>
            <a:ext cx="8229600" cy="1143000"/>
          </a:xfrm>
        </p:spPr>
        <p:txBody>
          <a:bodyPr>
            <a:normAutofit fontScale="90000"/>
          </a:bodyPr>
          <a:lstStyle/>
          <a:p>
            <a:r>
              <a:rPr lang="en-US" dirty="0"/>
              <a:t>Interrupts are provided primarily as a way to improve processor utilization. </a:t>
            </a:r>
          </a:p>
        </p:txBody>
      </p:sp>
      <p:sp>
        <p:nvSpPr>
          <p:cNvPr id="3" name="TPAnswers"/>
          <p:cNvSpPr>
            <a:spLocks noGrp="1"/>
          </p:cNvSpPr>
          <p:nvPr>
            <p:ph type="body" idx="1"/>
          </p:nvPr>
        </p:nvSpPr>
        <p:spPr>
          <a:xfrm>
            <a:off x="628650" y="3040702"/>
            <a:ext cx="3943350" cy="3263504"/>
          </a:xfrm>
        </p:spPr>
        <p:txBody>
          <a:bodyPr/>
          <a:lstStyle/>
          <a:p>
            <a:pPr marL="385763" indent="-385763">
              <a:buFont typeface="Arial" panose="020B0604020202020204" pitchFamily="34" charset="0"/>
              <a:buAutoNum type="alphaUcPeriod"/>
            </a:pPr>
            <a:r>
              <a:rPr lang="en-US" dirty="0" smtClean="0"/>
              <a:t>True</a:t>
            </a:r>
          </a:p>
          <a:p>
            <a:pPr marL="385763" indent="-385763">
              <a:buFont typeface="Arial" panose="020B0604020202020204" pitchFamily="34" charset="0"/>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3275084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546252"/>
          <a:ext cx="4572000" cy="4197448"/>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68069"/>
            <a:ext cx="8229600" cy="1143000"/>
          </a:xfrm>
        </p:spPr>
        <p:txBody>
          <a:bodyPr>
            <a:normAutofit fontScale="90000"/>
          </a:bodyPr>
          <a:lstStyle/>
          <a:p>
            <a:r>
              <a:rPr lang="en-US" dirty="0" smtClean="0"/>
              <a:t>The two main types of fragmentation were</a:t>
            </a:r>
            <a:endParaRPr lang="en-US" dirty="0"/>
          </a:p>
        </p:txBody>
      </p:sp>
      <p:sp>
        <p:nvSpPr>
          <p:cNvPr id="3" name="TPAnswers"/>
          <p:cNvSpPr>
            <a:spLocks noGrp="1"/>
          </p:cNvSpPr>
          <p:nvPr>
            <p:ph type="body" idx="1"/>
            <p:custDataLst>
              <p:tags r:id="rId3"/>
            </p:custDataLst>
          </p:nvPr>
        </p:nvSpPr>
        <p:spPr>
          <a:xfrm>
            <a:off x="457200" y="2546252"/>
            <a:ext cx="4114800" cy="3579911"/>
          </a:xfrm>
        </p:spPr>
        <p:txBody>
          <a:bodyPr/>
          <a:lstStyle/>
          <a:p>
            <a:pPr marL="514350" indent="-514350">
              <a:buFont typeface="Arial"/>
              <a:buAutoNum type="alphaUcPeriod"/>
            </a:pPr>
            <a:r>
              <a:rPr lang="en-US" dirty="0" smtClean="0"/>
              <a:t>Primary/Secondary</a:t>
            </a:r>
          </a:p>
          <a:p>
            <a:pPr marL="514350" indent="-514350">
              <a:buFont typeface="Arial"/>
              <a:buAutoNum type="alphaUcPeriod"/>
            </a:pPr>
            <a:r>
              <a:rPr lang="en-US" dirty="0" smtClean="0"/>
              <a:t>Internal/External</a:t>
            </a:r>
            <a:endParaRPr lang="en-US" dirty="0"/>
          </a:p>
        </p:txBody>
      </p:sp>
    </p:spTree>
    <p:custDataLst>
      <p:tags r:id="rId1"/>
    </p:custDataLst>
    <p:extLst>
      <p:ext uri="{BB962C8B-B14F-4D97-AF65-F5344CB8AC3E}">
        <p14:creationId xmlns:p14="http://schemas.microsoft.com/office/powerpoint/2010/main" val="99617838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514600"/>
          <a:ext cx="4572000" cy="4229100"/>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72633" y="457200"/>
            <a:ext cx="8229600" cy="1143000"/>
          </a:xfrm>
        </p:spPr>
        <p:txBody>
          <a:bodyPr>
            <a:normAutofit fontScale="90000"/>
          </a:bodyPr>
          <a:lstStyle/>
          <a:p>
            <a:r>
              <a:rPr lang="en-US" dirty="0" smtClean="0"/>
              <a:t>Fixed sized partitioning can be of equal sized or unequal sized partitions</a:t>
            </a:r>
            <a:endParaRPr lang="en-US" dirty="0"/>
          </a:p>
        </p:txBody>
      </p:sp>
      <p:sp>
        <p:nvSpPr>
          <p:cNvPr id="3" name="TPAnswers"/>
          <p:cNvSpPr>
            <a:spLocks noGrp="1"/>
          </p:cNvSpPr>
          <p:nvPr>
            <p:ph type="body" idx="1"/>
          </p:nvPr>
        </p:nvSpPr>
        <p:spPr>
          <a:xfrm>
            <a:off x="457200" y="2514600"/>
            <a:ext cx="4114800" cy="3611563"/>
          </a:xfrm>
        </p:spPr>
        <p:txBody>
          <a:bodyPr/>
          <a:lstStyle/>
          <a:p>
            <a:pPr marL="514350" indent="-514350">
              <a:buFont typeface="Arial" pitchFamily="34" charset="0"/>
              <a:buAutoNum type="alphaUcPeriod"/>
            </a:pPr>
            <a:r>
              <a:rPr lang="en-US" dirty="0" smtClean="0"/>
              <a:t>True</a:t>
            </a:r>
          </a:p>
          <a:p>
            <a:pPr marL="514350" indent="-514350">
              <a:buFont typeface="Arial" pitchFamily="34" charset="0"/>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9876551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3108960"/>
          <a:ext cx="4572000" cy="3634740"/>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57200" y="457200"/>
            <a:ext cx="8229600" cy="1143000"/>
          </a:xfrm>
        </p:spPr>
        <p:txBody>
          <a:bodyPr>
            <a:normAutofit fontScale="90000"/>
          </a:bodyPr>
          <a:lstStyle/>
          <a:p>
            <a:r>
              <a:rPr lang="en-US" dirty="0" smtClean="0"/>
              <a:t>Memory paging is more efficient than partitioning</a:t>
            </a:r>
            <a:endParaRPr lang="en-US" dirty="0"/>
          </a:p>
        </p:txBody>
      </p:sp>
      <p:sp>
        <p:nvSpPr>
          <p:cNvPr id="3" name="TPAnswers"/>
          <p:cNvSpPr>
            <a:spLocks noGrp="1"/>
          </p:cNvSpPr>
          <p:nvPr>
            <p:ph type="body" idx="1"/>
          </p:nvPr>
        </p:nvSpPr>
        <p:spPr>
          <a:xfrm>
            <a:off x="457200" y="3108960"/>
            <a:ext cx="4114800" cy="3017203"/>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61822526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996418"/>
          <a:ext cx="4572000" cy="3747282"/>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57200" y="612262"/>
            <a:ext cx="8229600" cy="1143000"/>
          </a:xfrm>
        </p:spPr>
        <p:txBody>
          <a:bodyPr>
            <a:normAutofit fontScale="90000"/>
          </a:bodyPr>
          <a:lstStyle/>
          <a:p>
            <a:r>
              <a:rPr lang="en-US" dirty="0" smtClean="0"/>
              <a:t>The “Buddy System” is a method of dynamic partitioning</a:t>
            </a:r>
            <a:endParaRPr lang="en-US" dirty="0"/>
          </a:p>
        </p:txBody>
      </p:sp>
      <p:sp>
        <p:nvSpPr>
          <p:cNvPr id="3" name="TPAnswers"/>
          <p:cNvSpPr>
            <a:spLocks noGrp="1"/>
          </p:cNvSpPr>
          <p:nvPr>
            <p:ph type="body" idx="1"/>
          </p:nvPr>
        </p:nvSpPr>
        <p:spPr>
          <a:xfrm>
            <a:off x="457200" y="3291840"/>
            <a:ext cx="4114800" cy="2834323"/>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7791232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3334042"/>
          <a:ext cx="4572000" cy="3409657"/>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626330"/>
            <a:ext cx="8229600" cy="2090176"/>
          </a:xfrm>
        </p:spPr>
        <p:txBody>
          <a:bodyPr>
            <a:normAutofit fontScale="90000"/>
          </a:bodyPr>
          <a:lstStyle/>
          <a:p>
            <a:r>
              <a:rPr lang="en-US" dirty="0" smtClean="0"/>
              <a:t>Fixed and Dynamic Partitioning both limit the number of processes that can be actively executing on a machine</a:t>
            </a:r>
            <a:endParaRPr lang="en-US" dirty="0"/>
          </a:p>
        </p:txBody>
      </p:sp>
      <p:sp>
        <p:nvSpPr>
          <p:cNvPr id="3" name="TPAnswers"/>
          <p:cNvSpPr>
            <a:spLocks noGrp="1"/>
          </p:cNvSpPr>
          <p:nvPr>
            <p:ph type="body" idx="1"/>
          </p:nvPr>
        </p:nvSpPr>
        <p:spPr>
          <a:xfrm>
            <a:off x="457200" y="3334043"/>
            <a:ext cx="4114800" cy="2792120"/>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6211150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895556" y="3137094"/>
          <a:ext cx="4184943" cy="3606605"/>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0" y="411162"/>
            <a:ext cx="9144000" cy="2416443"/>
          </a:xfrm>
        </p:spPr>
        <p:txBody>
          <a:bodyPr/>
          <a:lstStyle/>
          <a:p>
            <a:r>
              <a:rPr lang="en-US" dirty="0" smtClean="0"/>
              <a:t>Fixed and Dynamic Partitioning are subject to ____ and ____ fragmentation, respectively</a:t>
            </a:r>
            <a:endParaRPr lang="en-US" dirty="0"/>
          </a:p>
        </p:txBody>
      </p:sp>
      <p:sp>
        <p:nvSpPr>
          <p:cNvPr id="3" name="TPAnswers"/>
          <p:cNvSpPr>
            <a:spLocks noGrp="1"/>
          </p:cNvSpPr>
          <p:nvPr>
            <p:ph type="body" idx="1"/>
            <p:custDataLst>
              <p:tags r:id="rId3"/>
            </p:custDataLst>
          </p:nvPr>
        </p:nvSpPr>
        <p:spPr>
          <a:xfrm>
            <a:off x="457200" y="3137095"/>
            <a:ext cx="4368018" cy="2989068"/>
          </a:xfrm>
        </p:spPr>
        <p:txBody>
          <a:bodyPr>
            <a:normAutofit/>
          </a:bodyPr>
          <a:lstStyle/>
          <a:p>
            <a:pPr marL="514350" indent="-514350">
              <a:buFont typeface="Arial"/>
              <a:buAutoNum type="alphaUcPeriod"/>
            </a:pPr>
            <a:r>
              <a:rPr lang="en-US" dirty="0" smtClean="0"/>
              <a:t>External and Internal</a:t>
            </a:r>
          </a:p>
          <a:p>
            <a:pPr marL="514350" indent="-514350">
              <a:buFont typeface="Arial"/>
              <a:buAutoNum type="alphaUcPeriod"/>
            </a:pPr>
            <a:r>
              <a:rPr lang="en-US" dirty="0" smtClean="0"/>
              <a:t>Internal and External</a:t>
            </a:r>
          </a:p>
          <a:p>
            <a:pPr marL="514350" indent="-514350">
              <a:buFont typeface="Arial"/>
              <a:buAutoNum type="alphaUcPeriod"/>
            </a:pPr>
            <a:r>
              <a:rPr lang="en-US" dirty="0" smtClean="0"/>
              <a:t>Internal and Internal</a:t>
            </a:r>
          </a:p>
          <a:p>
            <a:pPr marL="514350" indent="-514350">
              <a:buFont typeface="Arial"/>
              <a:buAutoNum type="alphaUcPeriod"/>
            </a:pPr>
            <a:r>
              <a:rPr lang="en-US" dirty="0" smtClean="0"/>
              <a:t>External and External</a:t>
            </a:r>
            <a:endParaRPr lang="en-US" dirty="0"/>
          </a:p>
        </p:txBody>
      </p:sp>
    </p:spTree>
    <p:custDataLst>
      <p:tags r:id="rId1"/>
    </p:custDataLst>
    <p:extLst>
      <p:ext uri="{BB962C8B-B14F-4D97-AF65-F5344CB8AC3E}">
        <p14:creationId xmlns:p14="http://schemas.microsoft.com/office/powerpoint/2010/main" val="5886439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518118"/>
          <a:ext cx="4572000" cy="4225582"/>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57200" y="471585"/>
            <a:ext cx="8229600" cy="1638569"/>
          </a:xfrm>
        </p:spPr>
        <p:txBody>
          <a:bodyPr>
            <a:normAutofit/>
          </a:bodyPr>
          <a:lstStyle/>
          <a:p>
            <a:r>
              <a:rPr lang="en-US" dirty="0" smtClean="0"/>
              <a:t>Internal fragmentation can still occur with memory paging</a:t>
            </a:r>
            <a:endParaRPr lang="en-US" dirty="0"/>
          </a:p>
        </p:txBody>
      </p:sp>
      <p:sp>
        <p:nvSpPr>
          <p:cNvPr id="3" name="TPAnswers"/>
          <p:cNvSpPr>
            <a:spLocks noGrp="1"/>
          </p:cNvSpPr>
          <p:nvPr>
            <p:ph type="body" idx="1"/>
          </p:nvPr>
        </p:nvSpPr>
        <p:spPr>
          <a:xfrm>
            <a:off x="457200" y="2518119"/>
            <a:ext cx="4114800" cy="3847196"/>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202856770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475914"/>
          <a:ext cx="4572000" cy="4267786"/>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11163"/>
            <a:ext cx="8229600" cy="1447214"/>
          </a:xfrm>
        </p:spPr>
        <p:txBody>
          <a:bodyPr>
            <a:normAutofit fontScale="90000"/>
          </a:bodyPr>
          <a:lstStyle/>
          <a:p>
            <a:r>
              <a:rPr lang="en-US" dirty="0" smtClean="0"/>
              <a:t>With paging, how many pages of one program/data </a:t>
            </a:r>
            <a:r>
              <a:rPr lang="en-US" dirty="0" smtClean="0"/>
              <a:t>can be </a:t>
            </a:r>
            <a:r>
              <a:rPr lang="en-US" dirty="0" smtClean="0"/>
              <a:t>fragmented?</a:t>
            </a:r>
            <a:endParaRPr lang="en-US" dirty="0"/>
          </a:p>
        </p:txBody>
      </p:sp>
      <p:sp>
        <p:nvSpPr>
          <p:cNvPr id="3" name="TPAnswers"/>
          <p:cNvSpPr>
            <a:spLocks noGrp="1"/>
          </p:cNvSpPr>
          <p:nvPr>
            <p:ph type="body" idx="1"/>
            <p:custDataLst>
              <p:tags r:id="rId3"/>
            </p:custDataLst>
          </p:nvPr>
        </p:nvSpPr>
        <p:spPr>
          <a:xfrm>
            <a:off x="457200" y="2954215"/>
            <a:ext cx="4114800" cy="3171948"/>
          </a:xfrm>
        </p:spPr>
        <p:txBody>
          <a:bodyPr/>
          <a:lstStyle/>
          <a:p>
            <a:pPr marL="514350" indent="-514350">
              <a:buFont typeface="Arial"/>
              <a:buAutoNum type="alphaUcPeriod"/>
            </a:pPr>
            <a:r>
              <a:rPr lang="en-US" dirty="0" smtClean="0"/>
              <a:t>0	</a:t>
            </a:r>
          </a:p>
          <a:p>
            <a:pPr marL="514350" indent="-514350">
              <a:buFont typeface="Arial"/>
              <a:buAutoNum type="alphaUcPeriod"/>
            </a:pPr>
            <a:r>
              <a:rPr lang="en-US" dirty="0" smtClean="0"/>
              <a:t>1</a:t>
            </a:r>
          </a:p>
          <a:p>
            <a:pPr marL="514350" indent="-514350">
              <a:buFont typeface="Arial"/>
              <a:buAutoNum type="alphaUcPeriod"/>
            </a:pPr>
            <a:r>
              <a:rPr lang="en-US" dirty="0" smtClean="0"/>
              <a:t>2</a:t>
            </a:r>
          </a:p>
          <a:p>
            <a:pPr marL="514350" indent="-514350">
              <a:buFont typeface="Arial"/>
              <a:buAutoNum type="alphaUcPeriod"/>
            </a:pPr>
            <a:r>
              <a:rPr lang="en-US" dirty="0" smtClean="0"/>
              <a:t>3</a:t>
            </a:r>
          </a:p>
          <a:p>
            <a:pPr marL="514350" indent="-514350">
              <a:buFont typeface="Arial"/>
              <a:buAutoNum type="alphaUcPeriod"/>
            </a:pPr>
            <a:r>
              <a:rPr lang="en-US" dirty="0" smtClean="0"/>
              <a:t>More than 3</a:t>
            </a:r>
            <a:endParaRPr lang="en-US" dirty="0"/>
          </a:p>
        </p:txBody>
      </p:sp>
    </p:spTree>
    <p:custDataLst>
      <p:tags r:id="rId1"/>
    </p:custDataLst>
    <p:extLst>
      <p:ext uri="{BB962C8B-B14F-4D97-AF65-F5344CB8AC3E}">
        <p14:creationId xmlns:p14="http://schemas.microsoft.com/office/powerpoint/2010/main" val="6871053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10.pdf"/>
          <p:cNvPicPr>
            <a:picLocks noChangeAspect="1"/>
          </p:cNvPicPr>
          <p:nvPr/>
        </p:nvPicPr>
        <p:blipFill rotWithShape="1">
          <a:blip r:embed="rId3" cstate="print"/>
          <a:srcRect l="5590" t="17148" r="7592" b="12653"/>
          <a:stretch/>
        </p:blipFill>
        <p:spPr>
          <a:xfrm>
            <a:off x="384312" y="1272209"/>
            <a:ext cx="8335617" cy="5208104"/>
          </a:xfrm>
          <a:prstGeom prst="rect">
            <a:avLst/>
          </a:prstGeom>
        </p:spPr>
      </p:pic>
      <p:sp>
        <p:nvSpPr>
          <p:cNvPr id="2" name="TextBox 1"/>
          <p:cNvSpPr txBox="1"/>
          <p:nvPr/>
        </p:nvSpPr>
        <p:spPr>
          <a:xfrm>
            <a:off x="1205948" y="576229"/>
            <a:ext cx="5930598" cy="523220"/>
          </a:xfrm>
          <a:prstGeom prst="rect">
            <a:avLst/>
          </a:prstGeom>
          <a:noFill/>
        </p:spPr>
        <p:txBody>
          <a:bodyPr wrap="none" rtlCol="0">
            <a:spAutoFit/>
          </a:bodyPr>
          <a:lstStyle/>
          <a:p>
            <a:r>
              <a:rPr lang="en-US" sz="2800" dirty="0" smtClean="0"/>
              <a:t>Why is the page fault rate 0 at P and N?</a:t>
            </a:r>
            <a:endParaRPr lang="en-US" sz="2800" dirty="0"/>
          </a:p>
        </p:txBody>
      </p:sp>
    </p:spTree>
    <p:extLst>
      <p:ext uri="{BB962C8B-B14F-4D97-AF65-F5344CB8AC3E}">
        <p14:creationId xmlns:p14="http://schemas.microsoft.com/office/powerpoint/2010/main" val="11607366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3798276"/>
          <a:ext cx="4572000" cy="2945423"/>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57200" y="436098"/>
            <a:ext cx="8229600" cy="1913206"/>
          </a:xfrm>
        </p:spPr>
        <p:txBody>
          <a:bodyPr>
            <a:normAutofit fontScale="90000"/>
          </a:bodyPr>
          <a:lstStyle/>
          <a:p>
            <a:r>
              <a:rPr lang="en-US" dirty="0" smtClean="0"/>
              <a:t>The “Modified” bit indicates if primary memory has changed, requiring a secondary memory update</a:t>
            </a:r>
            <a:endParaRPr lang="en-US" dirty="0"/>
          </a:p>
        </p:txBody>
      </p:sp>
      <p:sp>
        <p:nvSpPr>
          <p:cNvPr id="3" name="TPAnswers"/>
          <p:cNvSpPr>
            <a:spLocks noGrp="1"/>
          </p:cNvSpPr>
          <p:nvPr>
            <p:ph type="body" idx="1"/>
          </p:nvPr>
        </p:nvSpPr>
        <p:spPr>
          <a:xfrm>
            <a:off x="457200" y="3798277"/>
            <a:ext cx="4114800" cy="2327886"/>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pic>
        <p:nvPicPr>
          <p:cNvPr id="5" name="Picture 4" descr="f1.pdf"/>
          <p:cNvPicPr>
            <a:picLocks noChangeAspect="1"/>
          </p:cNvPicPr>
          <p:nvPr/>
        </p:nvPicPr>
        <p:blipFill rotWithShape="1">
          <a:blip r:embed="rId5" cstate="print"/>
          <a:srcRect l="10252" t="68397" r="9412" b="24258"/>
          <a:stretch/>
        </p:blipFill>
        <p:spPr>
          <a:xfrm>
            <a:off x="520504" y="2349304"/>
            <a:ext cx="8559995" cy="1012874"/>
          </a:xfrm>
          <a:prstGeom prst="rect">
            <a:avLst/>
          </a:prstGeom>
        </p:spPr>
      </p:pic>
    </p:spTree>
    <p:custDataLst>
      <p:tags r:id="rId1"/>
    </p:custDataLst>
    <p:extLst>
      <p:ext uri="{BB962C8B-B14F-4D97-AF65-F5344CB8AC3E}">
        <p14:creationId xmlns:p14="http://schemas.microsoft.com/office/powerpoint/2010/main" val="7483965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a:xfrm>
            <a:off x="609600" y="4191000"/>
            <a:ext cx="3657600" cy="1098332"/>
          </a:xfrm>
        </p:spPr>
        <p:txBody>
          <a:bodyPr>
            <a:normAutofit fontScale="90000"/>
          </a:bodyPr>
          <a:lstStyle/>
          <a:p>
            <a:pPr algn="ctr"/>
            <a:r>
              <a:rPr lang="en-US" dirty="0" smtClean="0"/>
              <a:t>Figure 1.5a</a:t>
            </a:r>
            <a:r>
              <a:rPr lang="en-US" sz="1400" dirty="0" smtClean="0"/>
              <a:t/>
            </a:r>
            <a:br>
              <a:rPr lang="en-US" sz="1400" dirty="0" smtClean="0"/>
            </a:br>
            <a:r>
              <a:rPr lang="en-US" dirty="0" smtClean="0"/>
              <a:t/>
            </a:r>
            <a:br>
              <a:rPr lang="en-US" dirty="0" smtClean="0"/>
            </a:br>
            <a:r>
              <a:rPr lang="en-US" dirty="0" smtClean="0"/>
              <a:t>Flow of Control </a:t>
            </a:r>
            <a:br>
              <a:rPr lang="en-US" dirty="0" smtClean="0"/>
            </a:br>
            <a:r>
              <a:rPr lang="en-US" dirty="0" smtClean="0"/>
              <a:t>Without Interrupts</a:t>
            </a:r>
          </a:p>
        </p:txBody>
      </p:sp>
      <p:pic>
        <p:nvPicPr>
          <p:cNvPr id="3" name="Picture 2" descr="f5.pdf"/>
          <p:cNvPicPr>
            <a:picLocks noChangeAspect="1"/>
          </p:cNvPicPr>
          <p:nvPr/>
        </p:nvPicPr>
        <p:blipFill>
          <a:blip r:embed="rId3">
            <a:extLst>
              <a:ext uri="{28A0092B-C50C-407E-A947-70E740481C1C}">
                <a14:useLocalDpi xmlns:a14="http://schemas.microsoft.com/office/drawing/2010/main" val="0"/>
              </a:ext>
            </a:extLst>
          </a:blip>
          <a:srcRect l="4706" t="20909" r="64706" b="33636"/>
          <a:stretch>
            <a:fillRect/>
          </a:stretch>
        </p:blipFill>
        <p:spPr>
          <a:xfrm>
            <a:off x="5029200" y="539258"/>
            <a:ext cx="3124200" cy="6008202"/>
          </a:xfrm>
          <a:prstGeom prst="rect">
            <a:avLst/>
          </a:prstGeom>
        </p:spPr>
      </p:pic>
      <p:sp>
        <p:nvSpPr>
          <p:cNvPr id="2" name="TextBox 1"/>
          <p:cNvSpPr txBox="1"/>
          <p:nvPr/>
        </p:nvSpPr>
        <p:spPr>
          <a:xfrm>
            <a:off x="3358662" y="1581108"/>
            <a:ext cx="1242646" cy="369332"/>
          </a:xfrm>
          <a:prstGeom prst="rect">
            <a:avLst/>
          </a:prstGeom>
          <a:noFill/>
        </p:spPr>
        <p:txBody>
          <a:bodyPr wrap="square" rtlCol="0">
            <a:spAutoFit/>
          </a:bodyPr>
          <a:lstStyle/>
          <a:p>
            <a:r>
              <a:rPr lang="en-US" dirty="0" smtClean="0"/>
              <a:t>DEAD TIME</a:t>
            </a:r>
            <a:endParaRPr lang="en-US" dirty="0"/>
          </a:p>
        </p:txBody>
      </p:sp>
      <p:sp>
        <p:nvSpPr>
          <p:cNvPr id="4" name="Right Arrow 3"/>
          <p:cNvSpPr/>
          <p:nvPr/>
        </p:nvSpPr>
        <p:spPr>
          <a:xfrm>
            <a:off x="4601308" y="1647790"/>
            <a:ext cx="2658208" cy="235968"/>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60993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293034"/>
          <a:ext cx="4572000" cy="4450666"/>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57200"/>
            <a:ext cx="8229600" cy="1143000"/>
          </a:xfrm>
        </p:spPr>
        <p:txBody>
          <a:bodyPr>
            <a:normAutofit fontScale="90000"/>
          </a:bodyPr>
          <a:lstStyle/>
          <a:p>
            <a:r>
              <a:rPr lang="en-US" dirty="0" smtClean="0"/>
              <a:t>With Thrashing, the “wasted” time is spent moving data between</a:t>
            </a:r>
            <a:endParaRPr lang="en-US" dirty="0"/>
          </a:p>
        </p:txBody>
      </p:sp>
      <p:sp>
        <p:nvSpPr>
          <p:cNvPr id="3" name="TPAnswers"/>
          <p:cNvSpPr>
            <a:spLocks noGrp="1"/>
          </p:cNvSpPr>
          <p:nvPr>
            <p:ph type="body" idx="1"/>
            <p:custDataLst>
              <p:tags r:id="rId3"/>
            </p:custDataLst>
          </p:nvPr>
        </p:nvSpPr>
        <p:spPr>
          <a:xfrm>
            <a:off x="457200" y="2293034"/>
            <a:ext cx="4114800" cy="3833129"/>
          </a:xfrm>
        </p:spPr>
        <p:txBody>
          <a:bodyPr/>
          <a:lstStyle/>
          <a:p>
            <a:pPr marL="514350" indent="-514350">
              <a:buFont typeface="Arial"/>
              <a:buAutoNum type="alphaUcPeriod"/>
            </a:pPr>
            <a:r>
              <a:rPr lang="en-US" dirty="0" smtClean="0"/>
              <a:t>Processor and cache</a:t>
            </a:r>
          </a:p>
          <a:p>
            <a:pPr marL="514350" indent="-514350">
              <a:buFont typeface="Arial"/>
              <a:buAutoNum type="alphaUcPeriod"/>
            </a:pPr>
            <a:r>
              <a:rPr lang="en-US" dirty="0" smtClean="0"/>
              <a:t>Cache and primary memory</a:t>
            </a:r>
          </a:p>
          <a:p>
            <a:pPr marL="514350" indent="-514350">
              <a:buFont typeface="Arial"/>
              <a:buAutoNum type="alphaUcPeriod"/>
            </a:pPr>
            <a:r>
              <a:rPr lang="en-US" dirty="0" smtClean="0"/>
              <a:t>Primary memory and secondary memory</a:t>
            </a:r>
          </a:p>
          <a:p>
            <a:pPr marL="514350" indent="-514350">
              <a:buFont typeface="Arial"/>
              <a:buAutoNum type="alphaUcPeriod"/>
            </a:pPr>
            <a:r>
              <a:rPr lang="en-US" dirty="0" smtClean="0"/>
              <a:t>Other I/O Devices</a:t>
            </a:r>
            <a:endParaRPr lang="en-US" dirty="0"/>
          </a:p>
        </p:txBody>
      </p:sp>
    </p:spTree>
    <p:custDataLst>
      <p:tags r:id="rId1"/>
    </p:custDataLst>
    <p:extLst>
      <p:ext uri="{BB962C8B-B14F-4D97-AF65-F5344CB8AC3E}">
        <p14:creationId xmlns:p14="http://schemas.microsoft.com/office/powerpoint/2010/main" val="48847351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3263704"/>
          <a:ext cx="4572000" cy="3479995"/>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182880" y="522582"/>
            <a:ext cx="8897620" cy="2116870"/>
          </a:xfrm>
        </p:spPr>
        <p:txBody>
          <a:bodyPr>
            <a:normAutofit fontScale="90000"/>
          </a:bodyPr>
          <a:lstStyle/>
          <a:p>
            <a:r>
              <a:rPr lang="en-US" dirty="0" smtClean="0"/>
              <a:t>A memory frame is the same size as a page, and refers to a piece of main memory where a page might be loaded</a:t>
            </a:r>
            <a:endParaRPr lang="en-US" dirty="0"/>
          </a:p>
        </p:txBody>
      </p:sp>
      <p:sp>
        <p:nvSpPr>
          <p:cNvPr id="3" name="TPAnswers"/>
          <p:cNvSpPr>
            <a:spLocks noGrp="1"/>
          </p:cNvSpPr>
          <p:nvPr>
            <p:ph type="body" idx="1"/>
          </p:nvPr>
        </p:nvSpPr>
        <p:spPr>
          <a:xfrm>
            <a:off x="457200" y="3263705"/>
            <a:ext cx="4114800" cy="2862458"/>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20918173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Review terminology</a:t>
            </a:r>
            <a:endParaRPr lang="en-US" dirty="0"/>
          </a:p>
        </p:txBody>
      </p:sp>
      <p:sp>
        <p:nvSpPr>
          <p:cNvPr id="3" name="Content Placeholder 2"/>
          <p:cNvSpPr>
            <a:spLocks noGrp="1"/>
          </p:cNvSpPr>
          <p:nvPr>
            <p:ph idx="1"/>
          </p:nvPr>
        </p:nvSpPr>
        <p:spPr/>
        <p:txBody>
          <a:bodyPr/>
          <a:lstStyle/>
          <a:p>
            <a:r>
              <a:rPr lang="en-US" dirty="0" smtClean="0"/>
              <a:t>With Paging</a:t>
            </a:r>
          </a:p>
          <a:p>
            <a:pPr lvl="1"/>
            <a:r>
              <a:rPr lang="en-US" dirty="0" smtClean="0"/>
              <a:t>Data is divided into fixed size pages</a:t>
            </a:r>
          </a:p>
          <a:p>
            <a:pPr lvl="2"/>
            <a:r>
              <a:rPr lang="en-US" dirty="0" smtClean="0"/>
              <a:t>Pages are much </a:t>
            </a:r>
            <a:r>
              <a:rPr lang="en-US" dirty="0" err="1" smtClean="0"/>
              <a:t>much</a:t>
            </a:r>
            <a:r>
              <a:rPr lang="en-US" dirty="0" smtClean="0"/>
              <a:t> smaller than memory partitioning </a:t>
            </a:r>
          </a:p>
          <a:p>
            <a:pPr lvl="3"/>
            <a:r>
              <a:rPr lang="en-US" dirty="0" smtClean="0"/>
              <a:t>Internal fragmentation is effectively a non-issue</a:t>
            </a:r>
          </a:p>
          <a:p>
            <a:pPr lvl="1"/>
            <a:r>
              <a:rPr lang="en-US" dirty="0" smtClean="0"/>
              <a:t>“Pages” loaded into main memory are loaded onto “Frames”</a:t>
            </a:r>
          </a:p>
          <a:p>
            <a:pPr lvl="1"/>
            <a:r>
              <a:rPr lang="en-US" dirty="0" smtClean="0"/>
              <a:t>Pages can reside in primary memory, secondary memory, and/or both</a:t>
            </a:r>
            <a:endParaRPr lang="en-US" dirty="0"/>
          </a:p>
        </p:txBody>
      </p:sp>
    </p:spTree>
    <p:extLst>
      <p:ext uri="{BB962C8B-B14F-4D97-AF65-F5344CB8AC3E}">
        <p14:creationId xmlns:p14="http://schemas.microsoft.com/office/powerpoint/2010/main" val="7194164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912012"/>
          <a:ext cx="4572000" cy="3831688"/>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274638"/>
            <a:ext cx="8229600" cy="2398224"/>
          </a:xfrm>
        </p:spPr>
        <p:txBody>
          <a:bodyPr>
            <a:normAutofit/>
          </a:bodyPr>
          <a:lstStyle/>
          <a:p>
            <a:r>
              <a:rPr lang="en-US" dirty="0" smtClean="0"/>
              <a:t>The Translation Lookaside Buffer accesses information ______ primary memory</a:t>
            </a:r>
            <a:endParaRPr lang="en-US" dirty="0"/>
          </a:p>
        </p:txBody>
      </p:sp>
      <p:sp>
        <p:nvSpPr>
          <p:cNvPr id="3" name="TPAnswers"/>
          <p:cNvSpPr>
            <a:spLocks noGrp="1"/>
          </p:cNvSpPr>
          <p:nvPr>
            <p:ph type="body" idx="1"/>
            <p:custDataLst>
              <p:tags r:id="rId3"/>
            </p:custDataLst>
          </p:nvPr>
        </p:nvSpPr>
        <p:spPr>
          <a:xfrm>
            <a:off x="457200" y="2912012"/>
            <a:ext cx="4114800" cy="3214151"/>
          </a:xfrm>
        </p:spPr>
        <p:txBody>
          <a:bodyPr/>
          <a:lstStyle/>
          <a:p>
            <a:pPr marL="514350" indent="-514350">
              <a:buFont typeface="Arial"/>
              <a:buAutoNum type="alphaUcPeriod"/>
            </a:pPr>
            <a:r>
              <a:rPr lang="en-US" dirty="0" smtClean="0"/>
              <a:t>Faster than</a:t>
            </a:r>
          </a:p>
          <a:p>
            <a:pPr marL="514350" indent="-514350">
              <a:buFont typeface="Arial"/>
              <a:buAutoNum type="alphaUcPeriod"/>
            </a:pPr>
            <a:r>
              <a:rPr lang="en-US" dirty="0" smtClean="0"/>
              <a:t>The same speed as</a:t>
            </a:r>
          </a:p>
          <a:p>
            <a:pPr marL="514350" indent="-514350">
              <a:buFont typeface="Arial"/>
              <a:buAutoNum type="alphaUcPeriod"/>
            </a:pPr>
            <a:r>
              <a:rPr lang="en-US" dirty="0" smtClean="0"/>
              <a:t>Slower than</a:t>
            </a:r>
            <a:endParaRPr lang="en-US" dirty="0"/>
          </a:p>
        </p:txBody>
      </p:sp>
    </p:spTree>
    <p:custDataLst>
      <p:tags r:id="rId1"/>
    </p:custDataLst>
    <p:extLst>
      <p:ext uri="{BB962C8B-B14F-4D97-AF65-F5344CB8AC3E}">
        <p14:creationId xmlns:p14="http://schemas.microsoft.com/office/powerpoint/2010/main" val="89872068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3117954"/>
          <a:ext cx="4572000" cy="3625746"/>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0" y="405802"/>
            <a:ext cx="9080500" cy="1797752"/>
          </a:xfrm>
        </p:spPr>
        <p:txBody>
          <a:bodyPr>
            <a:normAutofit fontScale="90000"/>
          </a:bodyPr>
          <a:lstStyle/>
          <a:p>
            <a:r>
              <a:rPr lang="en-US" dirty="0" smtClean="0"/>
              <a:t>Paging is transparent to the programmer but memory segmentation is visible</a:t>
            </a:r>
            <a:endParaRPr lang="en-US" dirty="0"/>
          </a:p>
        </p:txBody>
      </p:sp>
      <p:sp>
        <p:nvSpPr>
          <p:cNvPr id="3" name="TPAnswers"/>
          <p:cNvSpPr>
            <a:spLocks noGrp="1"/>
          </p:cNvSpPr>
          <p:nvPr>
            <p:ph type="body" idx="1"/>
          </p:nvPr>
        </p:nvSpPr>
        <p:spPr>
          <a:xfrm>
            <a:off x="457200" y="3117954"/>
            <a:ext cx="4114800" cy="3008209"/>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54599621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3784208"/>
          <a:ext cx="4572000" cy="2959491"/>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57200" y="613704"/>
            <a:ext cx="8229600" cy="2552968"/>
          </a:xfrm>
        </p:spPr>
        <p:txBody>
          <a:bodyPr>
            <a:normAutofit fontScale="90000"/>
          </a:bodyPr>
          <a:lstStyle/>
          <a:p>
            <a:r>
              <a:rPr lang="en-US" dirty="0" smtClean="0"/>
              <a:t>Combining segmentation with paging eliminates the need to worry about placement algorithms like best fit, first fit, etc.</a:t>
            </a:r>
            <a:endParaRPr lang="en-US" dirty="0"/>
          </a:p>
        </p:txBody>
      </p:sp>
      <p:sp>
        <p:nvSpPr>
          <p:cNvPr id="3" name="TPAnswers"/>
          <p:cNvSpPr>
            <a:spLocks noGrp="1"/>
          </p:cNvSpPr>
          <p:nvPr>
            <p:ph type="body" idx="1"/>
          </p:nvPr>
        </p:nvSpPr>
        <p:spPr>
          <a:xfrm>
            <a:off x="457200" y="3784209"/>
            <a:ext cx="4114800" cy="2341954"/>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15375725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743200"/>
          <a:ext cx="4572000" cy="4000500"/>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57200" y="457199"/>
            <a:ext cx="8229600" cy="1668463"/>
          </a:xfrm>
        </p:spPr>
        <p:txBody>
          <a:bodyPr>
            <a:normAutofit fontScale="90000"/>
          </a:bodyPr>
          <a:lstStyle/>
          <a:p>
            <a:r>
              <a:rPr lang="en-US" dirty="0" smtClean="0"/>
              <a:t>The Clock algorithm implements a resident memory replacement strategy</a:t>
            </a:r>
            <a:endParaRPr lang="en-US" dirty="0"/>
          </a:p>
        </p:txBody>
      </p:sp>
      <p:sp>
        <p:nvSpPr>
          <p:cNvPr id="3" name="TPAnswers"/>
          <p:cNvSpPr>
            <a:spLocks noGrp="1"/>
          </p:cNvSpPr>
          <p:nvPr>
            <p:ph type="body" idx="1"/>
          </p:nvPr>
        </p:nvSpPr>
        <p:spPr>
          <a:xfrm>
            <a:off x="457200" y="2743200"/>
            <a:ext cx="4114800" cy="3382963"/>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5684032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3411415"/>
          <a:ext cx="4572000" cy="3332284"/>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293076" y="411162"/>
            <a:ext cx="8299939" cy="2296869"/>
          </a:xfrm>
        </p:spPr>
        <p:txBody>
          <a:bodyPr>
            <a:normAutofit fontScale="90000"/>
          </a:bodyPr>
          <a:lstStyle/>
          <a:p>
            <a:r>
              <a:rPr lang="en-US" dirty="0" smtClean="0"/>
              <a:t>Using variable (instead of fixed) resident memory allocation allows an operating system more flexibility in assigning resources</a:t>
            </a:r>
            <a:endParaRPr lang="en-US" dirty="0"/>
          </a:p>
        </p:txBody>
      </p:sp>
      <p:sp>
        <p:nvSpPr>
          <p:cNvPr id="3" name="TPAnswers"/>
          <p:cNvSpPr>
            <a:spLocks noGrp="1"/>
          </p:cNvSpPr>
          <p:nvPr>
            <p:ph type="body" idx="1"/>
          </p:nvPr>
        </p:nvSpPr>
        <p:spPr>
          <a:xfrm>
            <a:off x="457200" y="3411415"/>
            <a:ext cx="4114800" cy="2714748"/>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9391394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063262"/>
          <a:ext cx="4572000" cy="4680438"/>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11163"/>
            <a:ext cx="8229600" cy="1143000"/>
          </a:xfrm>
        </p:spPr>
        <p:txBody>
          <a:bodyPr>
            <a:normAutofit fontScale="90000"/>
          </a:bodyPr>
          <a:lstStyle/>
          <a:p>
            <a:r>
              <a:rPr lang="en-US" dirty="0" smtClean="0"/>
              <a:t>Short term scheduling involves which process states</a:t>
            </a:r>
            <a:endParaRPr lang="en-US" dirty="0"/>
          </a:p>
        </p:txBody>
      </p:sp>
      <p:sp>
        <p:nvSpPr>
          <p:cNvPr id="3" name="TPAnswers"/>
          <p:cNvSpPr>
            <a:spLocks noGrp="1"/>
          </p:cNvSpPr>
          <p:nvPr>
            <p:ph type="body" idx="1"/>
            <p:custDataLst>
              <p:tags r:id="rId3"/>
            </p:custDataLst>
          </p:nvPr>
        </p:nvSpPr>
        <p:spPr>
          <a:xfrm>
            <a:off x="457200" y="2063262"/>
            <a:ext cx="4114800" cy="4372707"/>
          </a:xfrm>
        </p:spPr>
        <p:txBody>
          <a:bodyPr>
            <a:normAutofit/>
          </a:bodyPr>
          <a:lstStyle/>
          <a:p>
            <a:pPr marL="514350" indent="-514350">
              <a:buFont typeface="Arial"/>
              <a:buAutoNum type="alphaUcPeriod"/>
            </a:pPr>
            <a:r>
              <a:rPr lang="en-US" dirty="0" smtClean="0"/>
              <a:t>New</a:t>
            </a:r>
          </a:p>
          <a:p>
            <a:pPr marL="514350" indent="-514350">
              <a:buFont typeface="Arial"/>
              <a:buAutoNum type="alphaUcPeriod"/>
            </a:pPr>
            <a:r>
              <a:rPr lang="en-US" dirty="0" smtClean="0"/>
              <a:t>Ready</a:t>
            </a:r>
          </a:p>
          <a:p>
            <a:pPr marL="514350" indent="-514350">
              <a:buFont typeface="Arial"/>
              <a:buAutoNum type="alphaUcPeriod"/>
            </a:pPr>
            <a:r>
              <a:rPr lang="en-US" dirty="0" smtClean="0"/>
              <a:t>Ready/suspend</a:t>
            </a:r>
          </a:p>
          <a:p>
            <a:pPr marL="514350" indent="-514350">
              <a:buFont typeface="Arial"/>
              <a:buAutoNum type="alphaUcPeriod"/>
            </a:pPr>
            <a:r>
              <a:rPr lang="en-US" dirty="0" smtClean="0"/>
              <a:t>Blocked</a:t>
            </a:r>
          </a:p>
          <a:p>
            <a:pPr marL="514350" indent="-514350">
              <a:buFont typeface="Arial"/>
              <a:buAutoNum type="alphaUcPeriod"/>
            </a:pPr>
            <a:r>
              <a:rPr lang="en-US" dirty="0" smtClean="0"/>
              <a:t>Blocked/suspend</a:t>
            </a:r>
          </a:p>
          <a:p>
            <a:pPr marL="514350" indent="-514350">
              <a:buFont typeface="Arial"/>
              <a:buAutoNum type="alphaUcPeriod"/>
            </a:pPr>
            <a:r>
              <a:rPr lang="en-US" dirty="0" smtClean="0"/>
              <a:t>Running</a:t>
            </a:r>
          </a:p>
          <a:p>
            <a:pPr marL="514350" indent="-514350">
              <a:buFont typeface="Arial"/>
              <a:buAutoNum type="alphaUcPeriod"/>
            </a:pPr>
            <a:r>
              <a:rPr lang="en-US" dirty="0" smtClean="0"/>
              <a:t>Exit</a:t>
            </a:r>
            <a:endParaRPr lang="en-US" dirty="0"/>
          </a:p>
        </p:txBody>
      </p:sp>
    </p:spTree>
    <p:custDataLst>
      <p:tags r:id="rId1"/>
    </p:custDataLst>
    <p:extLst>
      <p:ext uri="{BB962C8B-B14F-4D97-AF65-F5344CB8AC3E}">
        <p14:creationId xmlns:p14="http://schemas.microsoft.com/office/powerpoint/2010/main" val="90527903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f2.pdf"/>
          <p:cNvPicPr>
            <a:picLocks noChangeAspect="1"/>
          </p:cNvPicPr>
          <p:nvPr/>
        </p:nvPicPr>
        <p:blipFill>
          <a:blip r:embed="rId3" cstate="print"/>
          <a:stretch>
            <a:fillRect/>
          </a:stretch>
        </p:blipFill>
        <p:spPr>
          <a:xfrm>
            <a:off x="1752600" y="-219635"/>
            <a:ext cx="5562600" cy="7198658"/>
          </a:xfrm>
          <a:prstGeom prst="rect">
            <a:avLst/>
          </a:prstGeom>
        </p:spPr>
      </p:pic>
    </p:spTree>
    <p:extLst>
      <p:ext uri="{BB962C8B-B14F-4D97-AF65-F5344CB8AC3E}">
        <p14:creationId xmlns:p14="http://schemas.microsoft.com/office/powerpoint/2010/main" val="1030518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831566085"/>
              </p:ext>
            </p:extLst>
          </p:nvPr>
        </p:nvGraphicFramePr>
        <p:xfrm>
          <a:off x="4524375" y="3225275"/>
          <a:ext cx="4572000" cy="3857625"/>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09575" y="1006158"/>
            <a:ext cx="8229600" cy="1143000"/>
          </a:xfrm>
        </p:spPr>
        <p:txBody>
          <a:bodyPr>
            <a:normAutofit fontScale="90000"/>
          </a:bodyPr>
          <a:lstStyle/>
          <a:p>
            <a:r>
              <a:rPr lang="en-US" dirty="0" smtClean="0"/>
              <a:t>An interrupt </a:t>
            </a:r>
            <a:r>
              <a:rPr lang="en-US" dirty="0"/>
              <a:t>can occur at any time and therefore at any point in the execution </a:t>
            </a:r>
            <a:r>
              <a:rPr lang="en-US" dirty="0" smtClean="0"/>
              <a:t>of </a:t>
            </a:r>
            <a:r>
              <a:rPr lang="en-US" dirty="0"/>
              <a:t>a user program. </a:t>
            </a:r>
          </a:p>
        </p:txBody>
      </p:sp>
      <p:sp>
        <p:nvSpPr>
          <p:cNvPr id="3" name="TPAnswers"/>
          <p:cNvSpPr>
            <a:spLocks noGrp="1"/>
          </p:cNvSpPr>
          <p:nvPr>
            <p:ph type="body" idx="1"/>
          </p:nvPr>
        </p:nvSpPr>
        <p:spPr>
          <a:xfrm>
            <a:off x="628650" y="3225275"/>
            <a:ext cx="3943350" cy="3263504"/>
          </a:xfrm>
        </p:spPr>
        <p:txBody>
          <a:bodyPr/>
          <a:lstStyle/>
          <a:p>
            <a:pPr marL="385763" indent="-385763">
              <a:buFont typeface="Arial" panose="020B0604020202020204" pitchFamily="34" charset="0"/>
              <a:buAutoNum type="alphaUcPeriod"/>
            </a:pPr>
            <a:r>
              <a:rPr lang="en-US" dirty="0" smtClean="0"/>
              <a:t>True</a:t>
            </a:r>
          </a:p>
          <a:p>
            <a:pPr marL="385763" indent="-385763">
              <a:buFont typeface="Arial" panose="020B0604020202020204" pitchFamily="34" charset="0"/>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3978466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1908968"/>
          <a:ext cx="4572000" cy="4834732"/>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11163"/>
            <a:ext cx="8229600" cy="1143000"/>
          </a:xfrm>
        </p:spPr>
        <p:txBody>
          <a:bodyPr>
            <a:normAutofit fontScale="90000"/>
          </a:bodyPr>
          <a:lstStyle/>
          <a:p>
            <a:r>
              <a:rPr lang="en-US" dirty="0" smtClean="0"/>
              <a:t>Selecting a time quantum was a component of which algorithms</a:t>
            </a:r>
            <a:endParaRPr lang="en-US" dirty="0"/>
          </a:p>
        </p:txBody>
      </p:sp>
      <p:sp>
        <p:nvSpPr>
          <p:cNvPr id="3" name="TPAnswers"/>
          <p:cNvSpPr>
            <a:spLocks noGrp="1"/>
          </p:cNvSpPr>
          <p:nvPr>
            <p:ph type="body" idx="1"/>
            <p:custDataLst>
              <p:tags r:id="rId3"/>
            </p:custDataLst>
          </p:nvPr>
        </p:nvSpPr>
        <p:spPr>
          <a:xfrm>
            <a:off x="393700" y="1908968"/>
            <a:ext cx="4114800" cy="4525963"/>
          </a:xfrm>
        </p:spPr>
        <p:txBody>
          <a:bodyPr/>
          <a:lstStyle/>
          <a:p>
            <a:pPr marL="514350" indent="-514350">
              <a:buFont typeface="Arial"/>
              <a:buAutoNum type="alphaUcPeriod"/>
            </a:pPr>
            <a:r>
              <a:rPr lang="en-US" dirty="0" smtClean="0"/>
              <a:t>First Come First Serve</a:t>
            </a:r>
          </a:p>
          <a:p>
            <a:pPr marL="514350" indent="-514350">
              <a:buFont typeface="Arial"/>
              <a:buAutoNum type="alphaUcPeriod"/>
            </a:pPr>
            <a:r>
              <a:rPr lang="en-US" dirty="0" smtClean="0"/>
              <a:t>Round Robin</a:t>
            </a:r>
          </a:p>
          <a:p>
            <a:pPr marL="514350" indent="-514350">
              <a:buFont typeface="Arial"/>
              <a:buAutoNum type="alphaUcPeriod"/>
            </a:pPr>
            <a:r>
              <a:rPr lang="en-US" dirty="0" smtClean="0"/>
              <a:t>Shortest Process Next</a:t>
            </a:r>
          </a:p>
          <a:p>
            <a:pPr marL="514350" indent="-514350">
              <a:buFont typeface="Arial"/>
              <a:buAutoNum type="alphaUcPeriod"/>
            </a:pPr>
            <a:r>
              <a:rPr lang="en-US" dirty="0" smtClean="0"/>
              <a:t>Shortest Remaining Time</a:t>
            </a:r>
          </a:p>
          <a:p>
            <a:pPr marL="514350" indent="-514350">
              <a:buFont typeface="Arial"/>
              <a:buAutoNum type="alphaUcPeriod"/>
            </a:pPr>
            <a:r>
              <a:rPr lang="en-US" dirty="0" smtClean="0"/>
              <a:t>Feedback</a:t>
            </a:r>
            <a:endParaRPr lang="en-US" dirty="0"/>
          </a:p>
        </p:txBody>
      </p:sp>
    </p:spTree>
    <p:custDataLst>
      <p:tags r:id="rId1"/>
    </p:custDataLst>
    <p:extLst>
      <p:ext uri="{BB962C8B-B14F-4D97-AF65-F5344CB8AC3E}">
        <p14:creationId xmlns:p14="http://schemas.microsoft.com/office/powerpoint/2010/main" val="13975131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3235568"/>
          <a:ext cx="4572000" cy="3508131"/>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105508" y="989746"/>
            <a:ext cx="9038492" cy="1143000"/>
          </a:xfrm>
        </p:spPr>
        <p:txBody>
          <a:bodyPr>
            <a:normAutofit fontScale="90000"/>
          </a:bodyPr>
          <a:lstStyle/>
          <a:p>
            <a:r>
              <a:rPr lang="en-US" dirty="0" smtClean="0"/>
              <a:t>Fair Share scheduling differs in that it deals with groups or sets of processes instead of each process individually</a:t>
            </a:r>
            <a:endParaRPr lang="en-US" dirty="0"/>
          </a:p>
        </p:txBody>
      </p:sp>
      <p:sp>
        <p:nvSpPr>
          <p:cNvPr id="3" name="TPAnswers"/>
          <p:cNvSpPr>
            <a:spLocks noGrp="1"/>
          </p:cNvSpPr>
          <p:nvPr>
            <p:ph type="body" idx="1"/>
          </p:nvPr>
        </p:nvSpPr>
        <p:spPr>
          <a:xfrm>
            <a:off x="457200" y="3130062"/>
            <a:ext cx="4114800" cy="2996101"/>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9756715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743200"/>
          <a:ext cx="4572000" cy="4000500"/>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57200"/>
            <a:ext cx="8229600" cy="1768642"/>
          </a:xfrm>
        </p:spPr>
        <p:txBody>
          <a:bodyPr>
            <a:normAutofit fontScale="90000"/>
          </a:bodyPr>
          <a:lstStyle/>
          <a:p>
            <a:r>
              <a:rPr lang="en-US" dirty="0" smtClean="0"/>
              <a:t>Which thread scheduling approach schedules groups of threads to run at the same time</a:t>
            </a:r>
            <a:endParaRPr lang="en-US" dirty="0"/>
          </a:p>
        </p:txBody>
      </p:sp>
      <p:sp>
        <p:nvSpPr>
          <p:cNvPr id="3" name="TPAnswers"/>
          <p:cNvSpPr>
            <a:spLocks noGrp="1"/>
          </p:cNvSpPr>
          <p:nvPr>
            <p:ph type="body" idx="1"/>
            <p:custDataLst>
              <p:tags r:id="rId3"/>
            </p:custDataLst>
          </p:nvPr>
        </p:nvSpPr>
        <p:spPr>
          <a:xfrm>
            <a:off x="457200" y="2743200"/>
            <a:ext cx="4114800" cy="3382963"/>
          </a:xfrm>
        </p:spPr>
        <p:txBody>
          <a:bodyPr/>
          <a:lstStyle/>
          <a:p>
            <a:pPr marL="514350" indent="-514350">
              <a:buFont typeface="Arial"/>
              <a:buAutoNum type="alphaUcPeriod"/>
            </a:pPr>
            <a:r>
              <a:rPr lang="en-US" dirty="0" smtClean="0"/>
              <a:t>Load Sharing</a:t>
            </a:r>
          </a:p>
          <a:p>
            <a:pPr marL="514350" indent="-514350">
              <a:buFont typeface="Arial"/>
              <a:buAutoNum type="alphaUcPeriod"/>
            </a:pPr>
            <a:r>
              <a:rPr lang="en-US" dirty="0" smtClean="0"/>
              <a:t>Dynamic Scheduling</a:t>
            </a:r>
          </a:p>
          <a:p>
            <a:pPr marL="514350" indent="-514350">
              <a:buFont typeface="Arial"/>
              <a:buAutoNum type="alphaUcPeriod"/>
            </a:pPr>
            <a:r>
              <a:rPr lang="en-US" dirty="0" smtClean="0"/>
              <a:t>Gang Scheduling</a:t>
            </a:r>
          </a:p>
          <a:p>
            <a:pPr marL="514350" indent="-514350">
              <a:buFont typeface="Arial"/>
              <a:buAutoNum type="alphaUcPeriod"/>
            </a:pPr>
            <a:r>
              <a:rPr lang="en-US" dirty="0" smtClean="0"/>
              <a:t>Dedicated Processor Assignment</a:t>
            </a:r>
            <a:endParaRPr lang="en-US" dirty="0"/>
          </a:p>
        </p:txBody>
      </p:sp>
    </p:spTree>
    <p:custDataLst>
      <p:tags r:id="rId1"/>
    </p:custDataLst>
    <p:extLst>
      <p:ext uri="{BB962C8B-B14F-4D97-AF65-F5344CB8AC3E}">
        <p14:creationId xmlns:p14="http://schemas.microsoft.com/office/powerpoint/2010/main" val="207404558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110154"/>
          <a:ext cx="4572000" cy="4633546"/>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0" y="274638"/>
            <a:ext cx="9144000" cy="1143000"/>
          </a:xfrm>
        </p:spPr>
        <p:txBody>
          <a:bodyPr>
            <a:normAutofit fontScale="90000"/>
          </a:bodyPr>
          <a:lstStyle/>
          <a:p>
            <a:r>
              <a:rPr lang="en-US" dirty="0" smtClean="0"/>
              <a:t>Which of the following allow preemption</a:t>
            </a:r>
            <a:endParaRPr lang="en-US" dirty="0"/>
          </a:p>
        </p:txBody>
      </p:sp>
      <p:sp>
        <p:nvSpPr>
          <p:cNvPr id="3" name="TPAnswers"/>
          <p:cNvSpPr>
            <a:spLocks noGrp="1"/>
          </p:cNvSpPr>
          <p:nvPr>
            <p:ph type="body" idx="1"/>
            <p:custDataLst>
              <p:tags r:id="rId3"/>
            </p:custDataLst>
          </p:nvPr>
        </p:nvSpPr>
        <p:spPr>
          <a:xfrm>
            <a:off x="457200" y="2110154"/>
            <a:ext cx="4114800" cy="4016009"/>
          </a:xfrm>
        </p:spPr>
        <p:txBody>
          <a:bodyPr/>
          <a:lstStyle/>
          <a:p>
            <a:pPr marL="514350" indent="-514350">
              <a:buFont typeface="Arial"/>
              <a:buAutoNum type="alphaUcPeriod"/>
            </a:pPr>
            <a:r>
              <a:rPr lang="en-US" dirty="0"/>
              <a:t>Round Robin</a:t>
            </a:r>
          </a:p>
          <a:p>
            <a:pPr marL="514350" indent="-514350">
              <a:buFont typeface="Arial"/>
              <a:buAutoNum type="alphaUcPeriod"/>
            </a:pPr>
            <a:r>
              <a:rPr lang="en-US" dirty="0"/>
              <a:t>Shortest Process Next</a:t>
            </a:r>
          </a:p>
          <a:p>
            <a:pPr marL="514350" indent="-514350">
              <a:buFont typeface="Arial"/>
              <a:buAutoNum type="alphaUcPeriod"/>
            </a:pPr>
            <a:r>
              <a:rPr lang="en-US" dirty="0"/>
              <a:t>Shortest Remaining Time</a:t>
            </a:r>
          </a:p>
        </p:txBody>
      </p:sp>
    </p:spTree>
    <p:custDataLst>
      <p:tags r:id="rId1"/>
    </p:custDataLst>
    <p:extLst>
      <p:ext uri="{BB962C8B-B14F-4D97-AF65-F5344CB8AC3E}">
        <p14:creationId xmlns:p14="http://schemas.microsoft.com/office/powerpoint/2010/main" val="52957218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3681663" y="2634915"/>
          <a:ext cx="5398837" cy="4223085"/>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144379" y="406985"/>
            <a:ext cx="8999621" cy="1963236"/>
          </a:xfrm>
        </p:spPr>
        <p:txBody>
          <a:bodyPr>
            <a:normAutofit fontScale="90000"/>
          </a:bodyPr>
          <a:lstStyle/>
          <a:p>
            <a:r>
              <a:rPr lang="en-US" dirty="0" smtClean="0"/>
              <a:t>What (one) granularity of process synchronization would benefit most from adding additional core(s) to a system</a:t>
            </a:r>
            <a:endParaRPr lang="en-US" dirty="0"/>
          </a:p>
        </p:txBody>
      </p:sp>
      <p:sp>
        <p:nvSpPr>
          <p:cNvPr id="3" name="TPAnswers"/>
          <p:cNvSpPr>
            <a:spLocks noGrp="1"/>
          </p:cNvSpPr>
          <p:nvPr>
            <p:ph type="body" idx="1"/>
            <p:custDataLst>
              <p:tags r:id="rId3"/>
            </p:custDataLst>
          </p:nvPr>
        </p:nvSpPr>
        <p:spPr>
          <a:xfrm>
            <a:off x="457200" y="2959768"/>
            <a:ext cx="3007895" cy="3527342"/>
          </a:xfrm>
        </p:spPr>
        <p:txBody>
          <a:bodyPr/>
          <a:lstStyle/>
          <a:p>
            <a:pPr marL="514350" indent="-514350">
              <a:buFont typeface="Arial"/>
              <a:buAutoNum type="alphaUcPeriod"/>
            </a:pPr>
            <a:r>
              <a:rPr lang="en-US" dirty="0" smtClean="0"/>
              <a:t>Fine</a:t>
            </a:r>
          </a:p>
          <a:p>
            <a:pPr marL="514350" indent="-514350">
              <a:buFont typeface="Arial"/>
              <a:buAutoNum type="alphaUcPeriod"/>
            </a:pPr>
            <a:r>
              <a:rPr lang="en-US" dirty="0" smtClean="0"/>
              <a:t>Medium</a:t>
            </a:r>
          </a:p>
          <a:p>
            <a:pPr marL="514350" indent="-514350">
              <a:buFont typeface="Arial"/>
              <a:buAutoNum type="alphaUcPeriod"/>
            </a:pPr>
            <a:r>
              <a:rPr lang="en-US" dirty="0" smtClean="0"/>
              <a:t>Coarse</a:t>
            </a:r>
          </a:p>
          <a:p>
            <a:pPr marL="514350" indent="-514350">
              <a:buFont typeface="Arial"/>
              <a:buAutoNum type="alphaUcPeriod"/>
            </a:pPr>
            <a:r>
              <a:rPr lang="en-US" dirty="0" smtClean="0"/>
              <a:t>Very Coarse</a:t>
            </a:r>
          </a:p>
          <a:p>
            <a:pPr marL="514350" indent="-514350">
              <a:buFont typeface="Arial"/>
              <a:buAutoNum type="alphaUcPeriod"/>
            </a:pPr>
            <a:r>
              <a:rPr lang="en-US" dirty="0" smtClean="0"/>
              <a:t>Independent</a:t>
            </a:r>
          </a:p>
        </p:txBody>
      </p:sp>
    </p:spTree>
    <p:custDataLst>
      <p:tags r:id="rId1"/>
    </p:custDataLst>
    <p:extLst>
      <p:ext uri="{BB962C8B-B14F-4D97-AF65-F5344CB8AC3E}">
        <p14:creationId xmlns:p14="http://schemas.microsoft.com/office/powerpoint/2010/main" val="134746332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3.pdf"/>
          <p:cNvPicPr>
            <a:picLocks noChangeAspect="1"/>
          </p:cNvPicPr>
          <p:nvPr/>
        </p:nvPicPr>
        <p:blipFill>
          <a:blip r:embed="rId3" cstate="print"/>
          <a:srcRect t="19091" b="24545"/>
          <a:stretch>
            <a:fillRect/>
          </a:stretch>
        </p:blipFill>
        <p:spPr>
          <a:xfrm>
            <a:off x="241261" y="518483"/>
            <a:ext cx="8445539" cy="6160220"/>
          </a:xfrm>
          <a:prstGeom prst="rect">
            <a:avLst/>
          </a:prstGeom>
        </p:spPr>
      </p:pic>
    </p:spTree>
    <p:extLst>
      <p:ext uri="{BB962C8B-B14F-4D97-AF65-F5344CB8AC3E}">
        <p14:creationId xmlns:p14="http://schemas.microsoft.com/office/powerpoint/2010/main" val="16009616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PQuestion"/>
          <p:cNvSpPr>
            <a:spLocks noGrp="1"/>
          </p:cNvSpPr>
          <p:nvPr>
            <p:ph type="title"/>
          </p:nvPr>
        </p:nvSpPr>
        <p:spPr>
          <a:xfrm>
            <a:off x="457200" y="467143"/>
            <a:ext cx="8229600" cy="2480594"/>
          </a:xfrm>
        </p:spPr>
        <p:txBody>
          <a:bodyPr>
            <a:normAutofit fontScale="90000"/>
          </a:bodyPr>
          <a:lstStyle/>
          <a:p>
            <a:r>
              <a:rPr lang="en-US" dirty="0" smtClean="0"/>
              <a:t>Explain why increasing the number of threads beyond the number of physical cores/processors leads to decreasing speedup values.</a:t>
            </a:r>
            <a:endParaRPr lang="en-US" dirty="0"/>
          </a:p>
        </p:txBody>
      </p:sp>
      <p:pic>
        <p:nvPicPr>
          <p:cNvPr id="4" name="Picture 3"/>
          <p:cNvPicPr>
            <a:picLocks noChangeAspect="1"/>
          </p:cNvPicPr>
          <p:nvPr/>
        </p:nvPicPr>
        <p:blipFill rotWithShape="1">
          <a:blip r:embed="rId4" cstate="screen"/>
          <a:srcRect l="9971" r="9317" b="3785"/>
          <a:stretch/>
        </p:blipFill>
        <p:spPr>
          <a:xfrm>
            <a:off x="1692387" y="3384884"/>
            <a:ext cx="5759225" cy="3024241"/>
          </a:xfrm>
          <a:prstGeom prst="rect">
            <a:avLst/>
          </a:prstGeom>
        </p:spPr>
      </p:pic>
    </p:spTree>
    <p:custDataLst>
      <p:tags r:id="rId1"/>
    </p:custDataLst>
    <p:extLst>
      <p:ext uri="{BB962C8B-B14F-4D97-AF65-F5344CB8AC3E}">
        <p14:creationId xmlns:p14="http://schemas.microsoft.com/office/powerpoint/2010/main" val="11722932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3320716"/>
          <a:ext cx="4572000" cy="3422984"/>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84221" y="411162"/>
            <a:ext cx="8996279" cy="1874837"/>
          </a:xfrm>
        </p:spPr>
        <p:txBody>
          <a:bodyPr>
            <a:normAutofit fontScale="90000"/>
          </a:bodyPr>
          <a:lstStyle/>
          <a:p>
            <a:r>
              <a:rPr lang="en-US" dirty="0" smtClean="0"/>
              <a:t>A soft real-time task </a:t>
            </a:r>
            <a:r>
              <a:rPr lang="en-US" b="1" dirty="0" smtClean="0"/>
              <a:t>must</a:t>
            </a:r>
            <a:r>
              <a:rPr lang="en-US" dirty="0" smtClean="0"/>
              <a:t> meet its deadline, whereas a hard real-time task’s deadline is desirable, but not mandatory</a:t>
            </a:r>
            <a:endParaRPr lang="en-US" dirty="0"/>
          </a:p>
        </p:txBody>
      </p:sp>
      <p:sp>
        <p:nvSpPr>
          <p:cNvPr id="3" name="TPAnswers"/>
          <p:cNvSpPr>
            <a:spLocks noGrp="1"/>
          </p:cNvSpPr>
          <p:nvPr>
            <p:ph type="body" idx="1"/>
          </p:nvPr>
        </p:nvSpPr>
        <p:spPr>
          <a:xfrm>
            <a:off x="457200" y="3320716"/>
            <a:ext cx="4114800" cy="2805447"/>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0965690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247147" y="2382252"/>
          <a:ext cx="4833353" cy="4361448"/>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274637"/>
            <a:ext cx="8229600" cy="2107615"/>
          </a:xfrm>
        </p:spPr>
        <p:txBody>
          <a:bodyPr>
            <a:normAutofit fontScale="90000"/>
          </a:bodyPr>
          <a:lstStyle/>
          <a:p>
            <a:r>
              <a:rPr lang="en-US" dirty="0" smtClean="0"/>
              <a:t>Which </a:t>
            </a:r>
            <a:r>
              <a:rPr lang="en-US" b="1" dirty="0" smtClean="0"/>
              <a:t>two</a:t>
            </a:r>
            <a:r>
              <a:rPr lang="en-US" dirty="0" smtClean="0"/>
              <a:t> characteristics account for the time to receive and respond to an interrupt in a real-time system</a:t>
            </a:r>
            <a:endParaRPr lang="en-US" dirty="0"/>
          </a:p>
        </p:txBody>
      </p:sp>
      <p:sp>
        <p:nvSpPr>
          <p:cNvPr id="3" name="TPAnswers"/>
          <p:cNvSpPr>
            <a:spLocks noGrp="1"/>
          </p:cNvSpPr>
          <p:nvPr>
            <p:ph type="body" idx="1"/>
            <p:custDataLst>
              <p:tags r:id="rId3"/>
            </p:custDataLst>
          </p:nvPr>
        </p:nvSpPr>
        <p:spPr>
          <a:xfrm>
            <a:off x="457200" y="2811336"/>
            <a:ext cx="4114800" cy="3503279"/>
          </a:xfrm>
        </p:spPr>
        <p:txBody>
          <a:bodyPr/>
          <a:lstStyle/>
          <a:p>
            <a:pPr marL="514350" indent="-514350">
              <a:buFont typeface="Arial"/>
              <a:buAutoNum type="alphaUcPeriod"/>
            </a:pPr>
            <a:r>
              <a:rPr lang="en-US" dirty="0" smtClean="0"/>
              <a:t>Reliability</a:t>
            </a:r>
          </a:p>
          <a:p>
            <a:pPr marL="514350" indent="-514350">
              <a:buFont typeface="Arial"/>
              <a:buAutoNum type="alphaUcPeriod"/>
            </a:pPr>
            <a:r>
              <a:rPr lang="en-US" dirty="0" smtClean="0"/>
              <a:t>Determinism</a:t>
            </a:r>
          </a:p>
          <a:p>
            <a:pPr marL="514350" indent="-514350">
              <a:buFont typeface="Arial"/>
              <a:buAutoNum type="alphaUcPeriod"/>
            </a:pPr>
            <a:r>
              <a:rPr lang="en-US" dirty="0" smtClean="0"/>
              <a:t>User Control</a:t>
            </a:r>
          </a:p>
          <a:p>
            <a:pPr marL="514350" indent="-514350">
              <a:buFont typeface="Arial"/>
              <a:buAutoNum type="alphaUcPeriod"/>
            </a:pPr>
            <a:r>
              <a:rPr lang="en-US" dirty="0" smtClean="0"/>
              <a:t>Responsiveness</a:t>
            </a:r>
          </a:p>
          <a:p>
            <a:pPr marL="514350" indent="-514350">
              <a:buFont typeface="Arial"/>
              <a:buAutoNum type="alphaUcPeriod"/>
            </a:pPr>
            <a:r>
              <a:rPr lang="en-US" dirty="0" smtClean="0"/>
              <a:t>Fail-soft Operation</a:t>
            </a:r>
            <a:endParaRPr lang="en-US" dirty="0"/>
          </a:p>
        </p:txBody>
      </p:sp>
    </p:spTree>
    <p:custDataLst>
      <p:tags r:id="rId1"/>
    </p:custDataLst>
    <p:extLst>
      <p:ext uri="{BB962C8B-B14F-4D97-AF65-F5344CB8AC3E}">
        <p14:creationId xmlns:p14="http://schemas.microsoft.com/office/powerpoint/2010/main" val="33102865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959768"/>
          <a:ext cx="4572000" cy="3783931"/>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613611" y="411162"/>
            <a:ext cx="7976936" cy="2283911"/>
          </a:xfrm>
        </p:spPr>
        <p:txBody>
          <a:bodyPr>
            <a:normAutofit/>
          </a:bodyPr>
          <a:lstStyle/>
          <a:p>
            <a:r>
              <a:rPr lang="en-US" dirty="0" smtClean="0"/>
              <a:t>Deadline scheduling can schedule to a “start by” deadline or a “finish by” deadline</a:t>
            </a:r>
            <a:endParaRPr lang="en-US" dirty="0"/>
          </a:p>
        </p:txBody>
      </p:sp>
      <p:sp>
        <p:nvSpPr>
          <p:cNvPr id="3" name="TPAnswers"/>
          <p:cNvSpPr>
            <a:spLocks noGrp="1"/>
          </p:cNvSpPr>
          <p:nvPr>
            <p:ph type="body" idx="1"/>
          </p:nvPr>
        </p:nvSpPr>
        <p:spPr>
          <a:xfrm>
            <a:off x="457200" y="3043989"/>
            <a:ext cx="4114800" cy="3082174"/>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61597566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ext uri="{D42A27DB-BD31-4B8C-83A1-F6EECF244321}">
                <p14:modId xmlns:p14="http://schemas.microsoft.com/office/powerpoint/2010/main" val="2536036799"/>
              </p:ext>
            </p:extLst>
          </p:nvPr>
        </p:nvGraphicFramePr>
        <p:xfrm>
          <a:off x="4524375" y="2143125"/>
          <a:ext cx="4572000" cy="3857625"/>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09575" y="467098"/>
            <a:ext cx="8229600" cy="1143000"/>
          </a:xfrm>
        </p:spPr>
        <p:txBody>
          <a:bodyPr>
            <a:normAutofit fontScale="90000"/>
          </a:bodyPr>
          <a:lstStyle/>
          <a:p>
            <a:r>
              <a:rPr lang="en-US" dirty="0"/>
              <a:t>The concept of multiple programs taking turns in execution is known as </a:t>
            </a:r>
          </a:p>
        </p:txBody>
      </p:sp>
      <p:sp>
        <p:nvSpPr>
          <p:cNvPr id="3" name="TPAnswers"/>
          <p:cNvSpPr>
            <a:spLocks noGrp="1"/>
          </p:cNvSpPr>
          <p:nvPr>
            <p:ph type="body" idx="1"/>
            <p:custDataLst>
              <p:tags r:id="rId3"/>
            </p:custDataLst>
          </p:nvPr>
        </p:nvSpPr>
        <p:spPr>
          <a:xfrm>
            <a:off x="628650" y="2226469"/>
            <a:ext cx="3943350" cy="3263504"/>
          </a:xfrm>
        </p:spPr>
        <p:txBody>
          <a:bodyPr/>
          <a:lstStyle/>
          <a:p>
            <a:pPr marL="385763" indent="-385763">
              <a:buFont typeface="Arial" panose="020B0604020202020204" pitchFamily="34" charset="0"/>
              <a:buAutoNum type="alphaUcPeriod"/>
            </a:pPr>
            <a:r>
              <a:rPr lang="en-US" dirty="0" smtClean="0"/>
              <a:t>Multicore</a:t>
            </a:r>
          </a:p>
          <a:p>
            <a:pPr marL="385763" indent="-385763">
              <a:buFont typeface="Arial" panose="020B0604020202020204" pitchFamily="34" charset="0"/>
              <a:buAutoNum type="alphaUcPeriod"/>
            </a:pPr>
            <a:r>
              <a:rPr lang="en-US" dirty="0" smtClean="0"/>
              <a:t>Multiprogramming</a:t>
            </a:r>
          </a:p>
          <a:p>
            <a:pPr marL="385763" indent="-385763">
              <a:buFont typeface="Arial" panose="020B0604020202020204" pitchFamily="34" charset="0"/>
              <a:buAutoNum type="alphaUcPeriod"/>
            </a:pPr>
            <a:r>
              <a:rPr lang="en-US" dirty="0"/>
              <a:t>System on a Chip (</a:t>
            </a:r>
            <a:r>
              <a:rPr lang="en-US" dirty="0" err="1"/>
              <a:t>SoC</a:t>
            </a:r>
            <a:r>
              <a:rPr lang="en-US" dirty="0" smtClean="0"/>
              <a:t>)</a:t>
            </a:r>
          </a:p>
          <a:p>
            <a:pPr marL="385763" indent="-385763">
              <a:buFont typeface="Arial" panose="020B0604020202020204" pitchFamily="34" charset="0"/>
              <a:buAutoNum type="alphaUcPeriod"/>
            </a:pPr>
            <a:r>
              <a:rPr lang="en-US" dirty="0" smtClean="0"/>
              <a:t>Secondary Memory</a:t>
            </a:r>
            <a:endParaRPr lang="en-US" dirty="0"/>
          </a:p>
        </p:txBody>
      </p:sp>
    </p:spTree>
    <p:custDataLst>
      <p:tags r:id="rId1"/>
    </p:custDataLst>
    <p:extLst>
      <p:ext uri="{BB962C8B-B14F-4D97-AF65-F5344CB8AC3E}">
        <p14:creationId xmlns:p14="http://schemas.microsoft.com/office/powerpoint/2010/main" val="1841290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cstate="print"/>
          <a:srcRect l="34644" r="33138" b="5581"/>
          <a:stretch>
            <a:fillRect/>
          </a:stretch>
        </p:blipFill>
        <p:spPr>
          <a:xfrm>
            <a:off x="5001126" y="762000"/>
            <a:ext cx="3581400" cy="5665032"/>
          </a:xfrm>
          <a:prstGeom prst="rect">
            <a:avLst/>
          </a:prstGeom>
          <a:ln w="15875">
            <a:solidFill>
              <a:schemeClr val="tx1"/>
            </a:solidFill>
          </a:ln>
        </p:spPr>
      </p:pic>
      <p:sp>
        <p:nvSpPr>
          <p:cNvPr id="15" name="TextBox 14"/>
          <p:cNvSpPr txBox="1"/>
          <p:nvPr/>
        </p:nvSpPr>
        <p:spPr>
          <a:xfrm>
            <a:off x="508001" y="4215919"/>
            <a:ext cx="4493125" cy="2062103"/>
          </a:xfrm>
          <a:prstGeom prst="rect">
            <a:avLst/>
          </a:prstGeom>
          <a:noFill/>
        </p:spPr>
        <p:txBody>
          <a:bodyPr wrap="square" rtlCol="0">
            <a:spAutoFit/>
          </a:bodyPr>
          <a:lstStyle/>
          <a:p>
            <a:pPr algn="ctr"/>
            <a:r>
              <a:rPr lang="en-US" sz="3200" b="1" dirty="0" smtClean="0">
                <a:latin typeface="+mn-lt"/>
              </a:rPr>
              <a:t>RMS Upper Bound</a:t>
            </a:r>
            <a:r>
              <a:rPr lang="en-US" sz="3200" dirty="0" smtClean="0">
                <a:latin typeface="+mn-lt"/>
              </a:rPr>
              <a:t> is lower when the number of periodic tasks increases</a:t>
            </a:r>
            <a:endParaRPr lang="en-US" sz="3200" dirty="0">
              <a:latin typeface="+mn-lt"/>
            </a:endParaRPr>
          </a:p>
        </p:txBody>
      </p:sp>
      <p:sp>
        <p:nvSpPr>
          <p:cNvPr id="2" name="TextBox 1"/>
          <p:cNvSpPr txBox="1"/>
          <p:nvPr/>
        </p:nvSpPr>
        <p:spPr>
          <a:xfrm>
            <a:off x="508001" y="921967"/>
            <a:ext cx="3904659" cy="1754326"/>
          </a:xfrm>
          <a:prstGeom prst="rect">
            <a:avLst/>
          </a:prstGeom>
          <a:noFill/>
        </p:spPr>
        <p:txBody>
          <a:bodyPr wrap="none" rtlCol="0">
            <a:spAutoFit/>
          </a:bodyPr>
          <a:lstStyle/>
          <a:p>
            <a:r>
              <a:rPr lang="en-US" dirty="0" smtClean="0"/>
              <a:t>For a perfect scheduler…</a:t>
            </a:r>
          </a:p>
          <a:p>
            <a:endParaRPr lang="en-US" dirty="0" smtClean="0"/>
          </a:p>
          <a:p>
            <a:r>
              <a:rPr lang="en-US" dirty="0" smtClean="0"/>
              <a:t>The sum of processor utilizations across</a:t>
            </a:r>
          </a:p>
          <a:p>
            <a:r>
              <a:rPr lang="en-US" dirty="0" smtClean="0"/>
              <a:t>periodic tasks cannot exceed 1 (100%)</a:t>
            </a:r>
          </a:p>
          <a:p>
            <a:endParaRPr lang="en-US" dirty="0"/>
          </a:p>
          <a:p>
            <a:r>
              <a:rPr lang="en-US" dirty="0" smtClean="0"/>
              <a:t>Computation Time C / Period T</a:t>
            </a:r>
          </a:p>
        </p:txBody>
      </p:sp>
      <p:sp>
        <p:nvSpPr>
          <p:cNvPr id="3" name="TextBox 2"/>
          <p:cNvSpPr txBox="1"/>
          <p:nvPr/>
        </p:nvSpPr>
        <p:spPr>
          <a:xfrm>
            <a:off x="613611" y="3024046"/>
            <a:ext cx="3408434" cy="461665"/>
          </a:xfrm>
          <a:prstGeom prst="rect">
            <a:avLst/>
          </a:prstGeom>
          <a:noFill/>
        </p:spPr>
        <p:txBody>
          <a:bodyPr wrap="none" rtlCol="0">
            <a:spAutoFit/>
          </a:bodyPr>
          <a:lstStyle/>
          <a:p>
            <a:r>
              <a:rPr lang="en-US" sz="2400" dirty="0" smtClean="0"/>
              <a:t>C</a:t>
            </a:r>
            <a:r>
              <a:rPr lang="en-US" sz="2400" baseline="-25000" dirty="0" smtClean="0"/>
              <a:t>1</a:t>
            </a:r>
            <a:r>
              <a:rPr lang="en-US" sz="2400" dirty="0" smtClean="0"/>
              <a:t>/T</a:t>
            </a:r>
            <a:r>
              <a:rPr lang="en-US" sz="2400" baseline="-25000" dirty="0" smtClean="0"/>
              <a:t>1</a:t>
            </a:r>
            <a:r>
              <a:rPr lang="en-US" sz="2400" dirty="0" smtClean="0"/>
              <a:t> + C</a:t>
            </a:r>
            <a:r>
              <a:rPr lang="en-US" sz="2400" baseline="-25000" dirty="0" smtClean="0"/>
              <a:t>2</a:t>
            </a:r>
            <a:r>
              <a:rPr lang="en-US" sz="2400" dirty="0" smtClean="0"/>
              <a:t>/T</a:t>
            </a:r>
            <a:r>
              <a:rPr lang="en-US" sz="2400" baseline="-25000" dirty="0" smtClean="0"/>
              <a:t>2</a:t>
            </a:r>
            <a:r>
              <a:rPr lang="en-US" sz="2400" dirty="0" smtClean="0"/>
              <a:t> + … C</a:t>
            </a:r>
            <a:r>
              <a:rPr lang="en-US" sz="2400" baseline="-25000" dirty="0" smtClean="0"/>
              <a:t>n</a:t>
            </a:r>
            <a:r>
              <a:rPr lang="en-US" sz="2400" dirty="0" smtClean="0"/>
              <a:t>/</a:t>
            </a:r>
            <a:r>
              <a:rPr lang="en-US" sz="2400" dirty="0" err="1" smtClean="0"/>
              <a:t>T</a:t>
            </a:r>
            <a:r>
              <a:rPr lang="en-US" sz="2400" baseline="-25000" dirty="0" err="1" smtClean="0"/>
              <a:t>n</a:t>
            </a:r>
            <a:r>
              <a:rPr lang="en-US" sz="2400" dirty="0" smtClean="0"/>
              <a:t> ≤ 1</a:t>
            </a:r>
            <a:endParaRPr lang="en-US" sz="2400" dirty="0"/>
          </a:p>
        </p:txBody>
      </p:sp>
    </p:spTree>
    <p:extLst>
      <p:ext uri="{BB962C8B-B14F-4D97-AF65-F5344CB8AC3E}">
        <p14:creationId xmlns:p14="http://schemas.microsoft.com/office/powerpoint/2010/main" val="4772676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smtClean="0"/>
              <a:t>RMS Scheduling – 3 periodic tasks</a:t>
            </a:r>
            <a:endParaRPr lang="en-US" dirty="0"/>
          </a:p>
        </p:txBody>
      </p:sp>
      <p:sp>
        <p:nvSpPr>
          <p:cNvPr id="6" name="Content Placeholder 5"/>
          <p:cNvSpPr>
            <a:spLocks noGrp="1"/>
          </p:cNvSpPr>
          <p:nvPr>
            <p:ph idx="1"/>
          </p:nvPr>
        </p:nvSpPr>
        <p:spPr>
          <a:xfrm>
            <a:off x="457200" y="1847891"/>
            <a:ext cx="8229600" cy="4637129"/>
          </a:xfrm>
        </p:spPr>
        <p:txBody>
          <a:bodyPr>
            <a:normAutofit lnSpcReduction="10000"/>
          </a:bodyPr>
          <a:lstStyle/>
          <a:p>
            <a:r>
              <a:rPr lang="en-US" dirty="0" smtClean="0"/>
              <a:t>P</a:t>
            </a:r>
            <a:r>
              <a:rPr lang="en-US" baseline="-25000" dirty="0" smtClean="0"/>
              <a:t>1</a:t>
            </a:r>
            <a:r>
              <a:rPr lang="en-US" dirty="0" smtClean="0"/>
              <a:t>: C</a:t>
            </a:r>
            <a:r>
              <a:rPr lang="en-US" baseline="-25000" dirty="0" smtClean="0"/>
              <a:t>1</a:t>
            </a:r>
            <a:r>
              <a:rPr lang="en-US" dirty="0" smtClean="0"/>
              <a:t> = 20, T</a:t>
            </a:r>
            <a:r>
              <a:rPr lang="en-US" baseline="-25000" dirty="0" smtClean="0"/>
              <a:t>1</a:t>
            </a:r>
            <a:r>
              <a:rPr lang="en-US" dirty="0" smtClean="0"/>
              <a:t> = 100, C</a:t>
            </a:r>
            <a:r>
              <a:rPr lang="en-US" baseline="-25000" dirty="0" smtClean="0"/>
              <a:t>1</a:t>
            </a:r>
            <a:r>
              <a:rPr lang="en-US" dirty="0" smtClean="0"/>
              <a:t>/T</a:t>
            </a:r>
            <a:r>
              <a:rPr lang="en-US" baseline="-25000" dirty="0" smtClean="0"/>
              <a:t>1</a:t>
            </a:r>
            <a:r>
              <a:rPr lang="en-US" dirty="0" smtClean="0"/>
              <a:t> = 0.2</a:t>
            </a:r>
          </a:p>
          <a:p>
            <a:r>
              <a:rPr lang="en-US" dirty="0" smtClean="0"/>
              <a:t>P</a:t>
            </a:r>
            <a:r>
              <a:rPr lang="en-US" baseline="-25000" dirty="0" smtClean="0"/>
              <a:t>2</a:t>
            </a:r>
            <a:r>
              <a:rPr lang="en-US" dirty="0" smtClean="0"/>
              <a:t>: C</a:t>
            </a:r>
            <a:r>
              <a:rPr lang="en-US" baseline="-25000" dirty="0" smtClean="0"/>
              <a:t>2</a:t>
            </a:r>
            <a:r>
              <a:rPr lang="en-US" dirty="0" smtClean="0"/>
              <a:t> </a:t>
            </a:r>
            <a:r>
              <a:rPr lang="en-US" dirty="0"/>
              <a:t>= </a:t>
            </a:r>
            <a:r>
              <a:rPr lang="en-US" dirty="0" smtClean="0"/>
              <a:t>40</a:t>
            </a:r>
            <a:r>
              <a:rPr lang="en-US" dirty="0"/>
              <a:t>, </a:t>
            </a:r>
            <a:r>
              <a:rPr lang="en-US" dirty="0" smtClean="0"/>
              <a:t>T</a:t>
            </a:r>
            <a:r>
              <a:rPr lang="en-US" baseline="-25000" dirty="0" smtClean="0"/>
              <a:t>2</a:t>
            </a:r>
            <a:r>
              <a:rPr lang="en-US" dirty="0" smtClean="0"/>
              <a:t> </a:t>
            </a:r>
            <a:r>
              <a:rPr lang="en-US" dirty="0"/>
              <a:t>= </a:t>
            </a:r>
            <a:r>
              <a:rPr lang="en-US" dirty="0" smtClean="0"/>
              <a:t>150</a:t>
            </a:r>
            <a:r>
              <a:rPr lang="en-US" dirty="0"/>
              <a:t>, </a:t>
            </a:r>
            <a:r>
              <a:rPr lang="en-US" dirty="0" smtClean="0"/>
              <a:t>C</a:t>
            </a:r>
            <a:r>
              <a:rPr lang="en-US" baseline="-25000" dirty="0" smtClean="0"/>
              <a:t>2</a:t>
            </a:r>
            <a:r>
              <a:rPr lang="en-US" dirty="0" smtClean="0"/>
              <a:t>/T</a:t>
            </a:r>
            <a:r>
              <a:rPr lang="en-US" baseline="-25000" dirty="0" smtClean="0"/>
              <a:t>2</a:t>
            </a:r>
            <a:r>
              <a:rPr lang="en-US" dirty="0" smtClean="0"/>
              <a:t> </a:t>
            </a:r>
            <a:r>
              <a:rPr lang="en-US" dirty="0"/>
              <a:t>= </a:t>
            </a:r>
            <a:r>
              <a:rPr lang="en-US" dirty="0" smtClean="0"/>
              <a:t>0.267</a:t>
            </a:r>
            <a:endParaRPr lang="en-US" dirty="0"/>
          </a:p>
          <a:p>
            <a:r>
              <a:rPr lang="en-US" dirty="0" smtClean="0"/>
              <a:t>P</a:t>
            </a:r>
            <a:r>
              <a:rPr lang="en-US" baseline="-25000" dirty="0" smtClean="0"/>
              <a:t>3</a:t>
            </a:r>
            <a:r>
              <a:rPr lang="en-US" dirty="0" smtClean="0"/>
              <a:t>: C</a:t>
            </a:r>
            <a:r>
              <a:rPr lang="en-US" baseline="-25000" dirty="0" smtClean="0"/>
              <a:t>3</a:t>
            </a:r>
            <a:r>
              <a:rPr lang="en-US" dirty="0" smtClean="0"/>
              <a:t> </a:t>
            </a:r>
            <a:r>
              <a:rPr lang="en-US" dirty="0"/>
              <a:t>= </a:t>
            </a:r>
            <a:r>
              <a:rPr lang="en-US" dirty="0" smtClean="0"/>
              <a:t>100</a:t>
            </a:r>
            <a:r>
              <a:rPr lang="en-US" dirty="0"/>
              <a:t>, </a:t>
            </a:r>
            <a:r>
              <a:rPr lang="en-US" dirty="0" smtClean="0"/>
              <a:t>T</a:t>
            </a:r>
            <a:r>
              <a:rPr lang="en-US" baseline="-25000" dirty="0" smtClean="0"/>
              <a:t>3</a:t>
            </a:r>
            <a:r>
              <a:rPr lang="en-US" dirty="0" smtClean="0"/>
              <a:t> </a:t>
            </a:r>
            <a:r>
              <a:rPr lang="en-US" dirty="0"/>
              <a:t>= </a:t>
            </a:r>
            <a:r>
              <a:rPr lang="en-US" dirty="0" smtClean="0"/>
              <a:t>350</a:t>
            </a:r>
            <a:r>
              <a:rPr lang="en-US" dirty="0"/>
              <a:t>, </a:t>
            </a:r>
            <a:r>
              <a:rPr lang="en-US" dirty="0" smtClean="0"/>
              <a:t>C</a:t>
            </a:r>
            <a:r>
              <a:rPr lang="en-US" baseline="-25000" dirty="0" smtClean="0"/>
              <a:t>3</a:t>
            </a:r>
            <a:r>
              <a:rPr lang="en-US" dirty="0" smtClean="0"/>
              <a:t>/T</a:t>
            </a:r>
            <a:r>
              <a:rPr lang="en-US" baseline="-25000" dirty="0" smtClean="0"/>
              <a:t>3</a:t>
            </a:r>
            <a:r>
              <a:rPr lang="en-US" dirty="0" smtClean="0"/>
              <a:t> </a:t>
            </a:r>
            <a:r>
              <a:rPr lang="en-US" dirty="0"/>
              <a:t>= </a:t>
            </a:r>
            <a:r>
              <a:rPr lang="en-US" dirty="0" smtClean="0"/>
              <a:t>0.286</a:t>
            </a:r>
          </a:p>
          <a:p>
            <a:r>
              <a:rPr lang="en-US" dirty="0" smtClean="0"/>
              <a:t>Sum = 0.753</a:t>
            </a:r>
          </a:p>
          <a:p>
            <a:r>
              <a:rPr lang="en-US" dirty="0" smtClean="0"/>
              <a:t>RMS Upper bound when n=3, 0.779</a:t>
            </a:r>
          </a:p>
          <a:p>
            <a:endParaRPr lang="en-US" dirty="0"/>
          </a:p>
          <a:p>
            <a:r>
              <a:rPr lang="en-US" dirty="0" smtClean="0"/>
              <a:t>Total utilization &lt; RMS bound so RMS will successfully schedule these 3 periodic tasks</a:t>
            </a:r>
            <a:endParaRPr lang="en-US" dirty="0"/>
          </a:p>
          <a:p>
            <a:endParaRPr lang="en-US" dirty="0"/>
          </a:p>
        </p:txBody>
      </p:sp>
    </p:spTree>
    <p:extLst>
      <p:ext uri="{BB962C8B-B14F-4D97-AF65-F5344CB8AC3E}">
        <p14:creationId xmlns:p14="http://schemas.microsoft.com/office/powerpoint/2010/main" val="15995362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smtClean="0"/>
              <a:t>RMS Scheduling – 2 periodic tasks</a:t>
            </a:r>
            <a:endParaRPr lang="en-US" dirty="0"/>
          </a:p>
        </p:txBody>
      </p:sp>
      <p:sp>
        <p:nvSpPr>
          <p:cNvPr id="6" name="Content Placeholder 5"/>
          <p:cNvSpPr>
            <a:spLocks noGrp="1"/>
          </p:cNvSpPr>
          <p:nvPr>
            <p:ph idx="1"/>
          </p:nvPr>
        </p:nvSpPr>
        <p:spPr>
          <a:xfrm>
            <a:off x="394546" y="3886200"/>
            <a:ext cx="8229600" cy="2839452"/>
          </a:xfrm>
        </p:spPr>
        <p:txBody>
          <a:bodyPr>
            <a:normAutofit fontScale="92500" lnSpcReduction="20000"/>
          </a:bodyPr>
          <a:lstStyle/>
          <a:p>
            <a:r>
              <a:rPr lang="en-US" dirty="0" smtClean="0"/>
              <a:t>P</a:t>
            </a:r>
            <a:r>
              <a:rPr lang="en-US" baseline="-25000" dirty="0" smtClean="0"/>
              <a:t>1</a:t>
            </a:r>
            <a:r>
              <a:rPr lang="en-US" dirty="0" smtClean="0"/>
              <a:t>: C</a:t>
            </a:r>
            <a:r>
              <a:rPr lang="en-US" baseline="-25000" dirty="0" smtClean="0"/>
              <a:t>1</a:t>
            </a:r>
            <a:r>
              <a:rPr lang="en-US" dirty="0" smtClean="0"/>
              <a:t> = 10, T</a:t>
            </a:r>
            <a:r>
              <a:rPr lang="en-US" baseline="-25000" dirty="0" smtClean="0"/>
              <a:t>1</a:t>
            </a:r>
            <a:r>
              <a:rPr lang="en-US" dirty="0" smtClean="0"/>
              <a:t> = 20, C</a:t>
            </a:r>
            <a:r>
              <a:rPr lang="en-US" baseline="-25000" dirty="0" smtClean="0"/>
              <a:t>1</a:t>
            </a:r>
            <a:r>
              <a:rPr lang="en-US" dirty="0" smtClean="0"/>
              <a:t>/T</a:t>
            </a:r>
            <a:r>
              <a:rPr lang="en-US" baseline="-25000" dirty="0" smtClean="0"/>
              <a:t>1</a:t>
            </a:r>
            <a:r>
              <a:rPr lang="en-US" dirty="0" smtClean="0"/>
              <a:t> = 0.5</a:t>
            </a:r>
          </a:p>
          <a:p>
            <a:r>
              <a:rPr lang="en-US" dirty="0" smtClean="0"/>
              <a:t>P</a:t>
            </a:r>
            <a:r>
              <a:rPr lang="en-US" baseline="-25000" dirty="0" smtClean="0"/>
              <a:t>2</a:t>
            </a:r>
            <a:r>
              <a:rPr lang="en-US" dirty="0" smtClean="0"/>
              <a:t>: C</a:t>
            </a:r>
            <a:r>
              <a:rPr lang="en-US" baseline="-25000" dirty="0" smtClean="0"/>
              <a:t>2</a:t>
            </a:r>
            <a:r>
              <a:rPr lang="en-US" dirty="0" smtClean="0"/>
              <a:t> </a:t>
            </a:r>
            <a:r>
              <a:rPr lang="en-US" dirty="0"/>
              <a:t>= </a:t>
            </a:r>
            <a:r>
              <a:rPr lang="en-US" dirty="0" smtClean="0"/>
              <a:t>50</a:t>
            </a:r>
            <a:r>
              <a:rPr lang="en-US" dirty="0"/>
              <a:t>, </a:t>
            </a:r>
            <a:r>
              <a:rPr lang="en-US" dirty="0" smtClean="0"/>
              <a:t>T</a:t>
            </a:r>
            <a:r>
              <a:rPr lang="en-US" baseline="-25000" dirty="0" smtClean="0"/>
              <a:t>2</a:t>
            </a:r>
            <a:r>
              <a:rPr lang="en-US" dirty="0" smtClean="0"/>
              <a:t> </a:t>
            </a:r>
            <a:r>
              <a:rPr lang="en-US" dirty="0"/>
              <a:t>= </a:t>
            </a:r>
            <a:r>
              <a:rPr lang="en-US" dirty="0" smtClean="0"/>
              <a:t>100</a:t>
            </a:r>
            <a:r>
              <a:rPr lang="en-US" dirty="0"/>
              <a:t>, </a:t>
            </a:r>
            <a:r>
              <a:rPr lang="en-US" dirty="0" smtClean="0"/>
              <a:t>C</a:t>
            </a:r>
            <a:r>
              <a:rPr lang="en-US" baseline="-25000" dirty="0" smtClean="0"/>
              <a:t>2</a:t>
            </a:r>
            <a:r>
              <a:rPr lang="en-US" dirty="0" smtClean="0"/>
              <a:t>/T</a:t>
            </a:r>
            <a:r>
              <a:rPr lang="en-US" baseline="-25000" dirty="0" smtClean="0"/>
              <a:t>2</a:t>
            </a:r>
            <a:r>
              <a:rPr lang="en-US" dirty="0" smtClean="0"/>
              <a:t> </a:t>
            </a:r>
            <a:r>
              <a:rPr lang="en-US" dirty="0"/>
              <a:t>= </a:t>
            </a:r>
            <a:r>
              <a:rPr lang="en-US" dirty="0" smtClean="0"/>
              <a:t>0.5</a:t>
            </a:r>
            <a:endParaRPr lang="en-US" dirty="0"/>
          </a:p>
          <a:p>
            <a:r>
              <a:rPr lang="en-US" dirty="0" smtClean="0"/>
              <a:t>Sum = 1</a:t>
            </a:r>
          </a:p>
          <a:p>
            <a:r>
              <a:rPr lang="en-US" dirty="0" smtClean="0"/>
              <a:t>RMS Upper bound when n=2, 0.828</a:t>
            </a:r>
          </a:p>
          <a:p>
            <a:endParaRPr lang="en-US" dirty="0"/>
          </a:p>
          <a:p>
            <a:r>
              <a:rPr lang="en-US" dirty="0" smtClean="0"/>
              <a:t>Total utilization &gt; RMS bound</a:t>
            </a:r>
            <a:endParaRPr lang="en-US" dirty="0"/>
          </a:p>
        </p:txBody>
      </p:sp>
      <p:pic>
        <p:nvPicPr>
          <p:cNvPr id="4" name="Picture 3" descr="f5.pdf"/>
          <p:cNvPicPr>
            <a:picLocks noChangeAspect="1"/>
          </p:cNvPicPr>
          <p:nvPr/>
        </p:nvPicPr>
        <p:blipFill rotWithShape="1">
          <a:blip r:embed="rId2" cstate="print"/>
          <a:srcRect l="9354" t="5847" r="4019" b="63168"/>
          <a:stretch/>
        </p:blipFill>
        <p:spPr>
          <a:xfrm>
            <a:off x="331893" y="1336371"/>
            <a:ext cx="8354907" cy="2309197"/>
          </a:xfrm>
          <a:prstGeom prst="rect">
            <a:avLst/>
          </a:prstGeom>
        </p:spPr>
      </p:pic>
    </p:spTree>
    <p:extLst>
      <p:ext uri="{BB962C8B-B14F-4D97-AF65-F5344CB8AC3E}">
        <p14:creationId xmlns:p14="http://schemas.microsoft.com/office/powerpoint/2010/main" val="12055614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897944"/>
          <a:ext cx="4572000" cy="3845755"/>
        </p:xfrm>
        <a:graphic>
          <a:graphicData uri="http://schemas.openxmlformats.org/drawingml/2006/chart">
            <c:chart xmlns:c="http://schemas.openxmlformats.org/drawingml/2006/chart" xmlns:r="http://schemas.openxmlformats.org/officeDocument/2006/relationships" r:id="rId5"/>
          </a:graphicData>
        </a:graphic>
      </p:graphicFrame>
      <p:sp>
        <p:nvSpPr>
          <p:cNvPr id="2" name="TPQuestion"/>
          <p:cNvSpPr>
            <a:spLocks noGrp="1"/>
          </p:cNvSpPr>
          <p:nvPr>
            <p:ph type="title"/>
          </p:nvPr>
        </p:nvSpPr>
        <p:spPr>
          <a:xfrm>
            <a:off x="457200" y="457200"/>
            <a:ext cx="8229600" cy="1906172"/>
          </a:xfrm>
        </p:spPr>
        <p:txBody>
          <a:bodyPr>
            <a:normAutofit fontScale="90000"/>
          </a:bodyPr>
          <a:lstStyle/>
          <a:p>
            <a:r>
              <a:rPr lang="en-US" dirty="0" smtClean="0"/>
              <a:t>Priority _____ refers to the situation of a high priority process waiting for a low priority process to complete </a:t>
            </a:r>
            <a:endParaRPr lang="en-US" dirty="0"/>
          </a:p>
        </p:txBody>
      </p:sp>
      <p:sp>
        <p:nvSpPr>
          <p:cNvPr id="3" name="TPAnswers"/>
          <p:cNvSpPr>
            <a:spLocks noGrp="1"/>
          </p:cNvSpPr>
          <p:nvPr>
            <p:ph type="body" idx="1"/>
            <p:custDataLst>
              <p:tags r:id="rId3"/>
            </p:custDataLst>
          </p:nvPr>
        </p:nvSpPr>
        <p:spPr>
          <a:xfrm>
            <a:off x="457200" y="2897945"/>
            <a:ext cx="4114800" cy="3228218"/>
          </a:xfrm>
        </p:spPr>
        <p:txBody>
          <a:bodyPr/>
          <a:lstStyle/>
          <a:p>
            <a:pPr marL="514350" indent="-514350">
              <a:buFont typeface="Arial"/>
              <a:buAutoNum type="alphaUcPeriod"/>
            </a:pPr>
            <a:r>
              <a:rPr lang="en-US" dirty="0" smtClean="0"/>
              <a:t>Preemption </a:t>
            </a:r>
          </a:p>
          <a:p>
            <a:pPr marL="514350" indent="-514350">
              <a:buFont typeface="Arial"/>
              <a:buAutoNum type="alphaUcPeriod"/>
            </a:pPr>
            <a:r>
              <a:rPr lang="en-US" dirty="0" smtClean="0"/>
              <a:t>Inversion</a:t>
            </a:r>
          </a:p>
          <a:p>
            <a:pPr marL="514350" indent="-514350">
              <a:buFont typeface="Arial"/>
              <a:buAutoNum type="alphaUcPeriod"/>
            </a:pPr>
            <a:r>
              <a:rPr lang="en-US" dirty="0" smtClean="0"/>
              <a:t>Inheritance</a:t>
            </a:r>
          </a:p>
          <a:p>
            <a:pPr marL="514350" indent="-514350">
              <a:buFont typeface="Arial"/>
              <a:buAutoNum type="alphaUcPeriod"/>
            </a:pPr>
            <a:r>
              <a:rPr lang="en-US" dirty="0" smtClean="0"/>
              <a:t>Interruption</a:t>
            </a:r>
            <a:endParaRPr lang="en-US" dirty="0"/>
          </a:p>
        </p:txBody>
      </p:sp>
    </p:spTree>
    <p:custDataLst>
      <p:tags r:id="rId1"/>
    </p:custDataLst>
    <p:extLst>
      <p:ext uri="{BB962C8B-B14F-4D97-AF65-F5344CB8AC3E}">
        <p14:creationId xmlns:p14="http://schemas.microsoft.com/office/powerpoint/2010/main" val="36301347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1881"/>
            <a:ext cx="8229600" cy="753308"/>
          </a:xfrm>
        </p:spPr>
        <p:txBody>
          <a:bodyPr>
            <a:normAutofit fontScale="90000"/>
          </a:bodyPr>
          <a:lstStyle/>
          <a:p>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Priority Inversion</a:t>
            </a:r>
            <a:endPar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
        <p:nvSpPr>
          <p:cNvPr id="3" name="Content Placeholder 2"/>
          <p:cNvSpPr>
            <a:spLocks noGrp="1"/>
          </p:cNvSpPr>
          <p:nvPr>
            <p:ph idx="4294967295"/>
          </p:nvPr>
        </p:nvSpPr>
        <p:spPr>
          <a:xfrm>
            <a:off x="571500" y="1435100"/>
            <a:ext cx="8001000" cy="3353468"/>
          </a:xfrm>
        </p:spPr>
        <p:txBody>
          <a:bodyPr>
            <a:normAutofit fontScale="92500" lnSpcReduction="20000"/>
          </a:bodyPr>
          <a:lstStyle/>
          <a:p>
            <a:r>
              <a:rPr lang="en-US" dirty="0" smtClean="0"/>
              <a:t>Priority-based preemptive scheduling susceptible</a:t>
            </a:r>
          </a:p>
          <a:p>
            <a:r>
              <a:rPr lang="en-US" dirty="0" smtClean="0"/>
              <a:t>Particularly relevant in real-time scheduling</a:t>
            </a:r>
          </a:p>
          <a:p>
            <a:r>
              <a:rPr lang="en-US" dirty="0" smtClean="0"/>
              <a:t>Best-known instance involved the Mars Pathfinder mission</a:t>
            </a:r>
          </a:p>
          <a:p>
            <a:r>
              <a:rPr lang="en-US" dirty="0" smtClean="0"/>
              <a:t>Occurs when circumstances within the system force a higher priority task to wait for a lower priority task</a:t>
            </a:r>
          </a:p>
          <a:p>
            <a:endParaRPr lang="en-US" dirty="0"/>
          </a:p>
        </p:txBody>
      </p:sp>
      <p:graphicFrame>
        <p:nvGraphicFramePr>
          <p:cNvPr id="4" name="Diagram 3"/>
          <p:cNvGraphicFramePr/>
          <p:nvPr>
            <p:extLst/>
          </p:nvPr>
        </p:nvGraphicFramePr>
        <p:xfrm>
          <a:off x="1600200" y="4648200"/>
          <a:ext cx="6096000" cy="180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646681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85800"/>
            <a:ext cx="7114032" cy="762000"/>
          </a:xfrm>
        </p:spPr>
        <p:txBody>
          <a:bodyPr/>
          <a:lstStyle/>
          <a:p>
            <a:pPr algn="ctr"/>
            <a:r>
              <a:rPr lang="en-US" b="1" dirty="0" smtClean="0"/>
              <a:t>Priority Inheritance</a:t>
            </a:r>
            <a:endParaRPr lang="en-US" b="1" dirty="0"/>
          </a:p>
        </p:txBody>
      </p:sp>
      <p:pic>
        <p:nvPicPr>
          <p:cNvPr id="5" name="Picture 4" descr="f9.pdf"/>
          <p:cNvPicPr>
            <a:picLocks noChangeAspect="1"/>
          </p:cNvPicPr>
          <p:nvPr/>
        </p:nvPicPr>
        <p:blipFill>
          <a:blip r:embed="rId3" cstate="print"/>
          <a:srcRect t="40909" b="20000"/>
          <a:stretch>
            <a:fillRect/>
          </a:stretch>
        </p:blipFill>
        <p:spPr>
          <a:xfrm>
            <a:off x="-457200" y="1371600"/>
            <a:ext cx="10437118" cy="5280037"/>
          </a:xfrm>
          <a:prstGeom prst="rect">
            <a:avLst/>
          </a:prstGeom>
        </p:spPr>
      </p:pic>
    </p:spTree>
    <p:extLst>
      <p:ext uri="{BB962C8B-B14F-4D97-AF65-F5344CB8AC3E}">
        <p14:creationId xmlns:p14="http://schemas.microsoft.com/office/powerpoint/2010/main" val="53627881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293034"/>
          <a:ext cx="4572000" cy="4450666"/>
        </p:xfrm>
        <a:graphic>
          <a:graphicData uri="http://schemas.openxmlformats.org/drawingml/2006/chart">
            <c:chart xmlns:c="http://schemas.openxmlformats.org/drawingml/2006/chart" xmlns:r="http://schemas.openxmlformats.org/officeDocument/2006/relationships" r:id="rId6"/>
          </a:graphicData>
        </a:graphic>
      </p:graphicFrame>
      <p:sp>
        <p:nvSpPr>
          <p:cNvPr id="2" name="TPQuestion"/>
          <p:cNvSpPr>
            <a:spLocks noGrp="1"/>
          </p:cNvSpPr>
          <p:nvPr>
            <p:ph type="title"/>
          </p:nvPr>
        </p:nvSpPr>
        <p:spPr>
          <a:xfrm>
            <a:off x="457200" y="515230"/>
            <a:ext cx="8229600" cy="1143000"/>
          </a:xfrm>
        </p:spPr>
        <p:txBody>
          <a:bodyPr>
            <a:normAutofit fontScale="90000"/>
          </a:bodyPr>
          <a:lstStyle/>
          <a:p>
            <a:r>
              <a:rPr lang="en-US" dirty="0" smtClean="0"/>
              <a:t>How many user-selectable priority levels are available within Windows</a:t>
            </a:r>
            <a:endParaRPr lang="en-US" dirty="0"/>
          </a:p>
        </p:txBody>
      </p:sp>
      <p:sp>
        <p:nvSpPr>
          <p:cNvPr id="3" name="TPAnswers"/>
          <p:cNvSpPr>
            <a:spLocks noGrp="1"/>
          </p:cNvSpPr>
          <p:nvPr>
            <p:ph type="body" idx="1"/>
            <p:custDataLst>
              <p:tags r:id="rId3"/>
            </p:custDataLst>
          </p:nvPr>
        </p:nvSpPr>
        <p:spPr>
          <a:xfrm>
            <a:off x="393700" y="2715065"/>
            <a:ext cx="4114800" cy="3411098"/>
          </a:xfrm>
        </p:spPr>
        <p:txBody>
          <a:bodyPr/>
          <a:lstStyle/>
          <a:p>
            <a:pPr marL="514350" indent="-514350">
              <a:buFont typeface="Arial"/>
              <a:buAutoNum type="alphaUcPeriod"/>
            </a:pPr>
            <a:r>
              <a:rPr lang="en-US" dirty="0" smtClean="0"/>
              <a:t>2</a:t>
            </a:r>
          </a:p>
          <a:p>
            <a:pPr marL="514350" indent="-514350">
              <a:buFont typeface="Arial"/>
              <a:buAutoNum type="alphaUcPeriod"/>
            </a:pPr>
            <a:r>
              <a:rPr lang="en-US" dirty="0" smtClean="0"/>
              <a:t>5</a:t>
            </a:r>
          </a:p>
          <a:p>
            <a:pPr marL="514350" indent="-514350">
              <a:buFont typeface="Arial"/>
              <a:buAutoNum type="alphaUcPeriod"/>
            </a:pPr>
            <a:r>
              <a:rPr lang="en-US" dirty="0" smtClean="0"/>
              <a:t>8</a:t>
            </a:r>
          </a:p>
          <a:p>
            <a:pPr marL="514350" indent="-514350">
              <a:buFont typeface="Arial"/>
              <a:buAutoNum type="alphaUcPeriod"/>
            </a:pPr>
            <a:r>
              <a:rPr lang="en-US" dirty="0" smtClean="0"/>
              <a:t>16</a:t>
            </a:r>
          </a:p>
          <a:p>
            <a:pPr marL="514350" indent="-514350">
              <a:buFont typeface="Arial"/>
              <a:buAutoNum type="alphaUcPeriod"/>
            </a:pPr>
            <a:r>
              <a:rPr lang="en-US" dirty="0" smtClean="0"/>
              <a:t>32</a:t>
            </a:r>
            <a:endParaRPr lang="en-US" dirty="0"/>
          </a:p>
        </p:txBody>
      </p:sp>
    </p:spTree>
    <p:custDataLst>
      <p:tags r:id="rId1"/>
    </p:custDataLst>
    <p:extLst>
      <p:ext uri="{BB962C8B-B14F-4D97-AF65-F5344CB8AC3E}">
        <p14:creationId xmlns:p14="http://schemas.microsoft.com/office/powerpoint/2010/main" val="61133712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672862"/>
          <a:ext cx="4572000" cy="4070838"/>
        </p:xfrm>
        <a:graphic>
          <a:graphicData uri="http://schemas.openxmlformats.org/drawingml/2006/chart">
            <c:chart xmlns:c="http://schemas.openxmlformats.org/drawingml/2006/chart" xmlns:r="http://schemas.openxmlformats.org/officeDocument/2006/relationships" r:id="rId6"/>
          </a:graphicData>
        </a:graphic>
      </p:graphicFrame>
      <p:sp>
        <p:nvSpPr>
          <p:cNvPr id="2" name="TPQuestion"/>
          <p:cNvSpPr>
            <a:spLocks noGrp="1"/>
          </p:cNvSpPr>
          <p:nvPr>
            <p:ph type="title"/>
          </p:nvPr>
        </p:nvSpPr>
        <p:spPr>
          <a:xfrm>
            <a:off x="457200" y="540117"/>
            <a:ext cx="8229600" cy="1143000"/>
          </a:xfrm>
        </p:spPr>
        <p:txBody>
          <a:bodyPr>
            <a:normAutofit fontScale="90000"/>
          </a:bodyPr>
          <a:lstStyle/>
          <a:p>
            <a:r>
              <a:rPr lang="en-US" dirty="0" smtClean="0"/>
              <a:t>On spindle-based hard drives, the SCAN algorithm attempts to reduce </a:t>
            </a:r>
            <a:endParaRPr lang="en-US" dirty="0"/>
          </a:p>
        </p:txBody>
      </p:sp>
      <p:sp>
        <p:nvSpPr>
          <p:cNvPr id="3" name="TPAnswers"/>
          <p:cNvSpPr>
            <a:spLocks noGrp="1"/>
          </p:cNvSpPr>
          <p:nvPr>
            <p:ph type="body" idx="1"/>
            <p:custDataLst>
              <p:tags r:id="rId3"/>
            </p:custDataLst>
          </p:nvPr>
        </p:nvSpPr>
        <p:spPr>
          <a:xfrm>
            <a:off x="457200" y="2672862"/>
            <a:ext cx="4114800" cy="3453301"/>
          </a:xfrm>
        </p:spPr>
        <p:txBody>
          <a:bodyPr/>
          <a:lstStyle/>
          <a:p>
            <a:pPr marL="514350" indent="-514350">
              <a:buFont typeface="Arial"/>
              <a:buAutoNum type="alphaUcPeriod"/>
            </a:pPr>
            <a:r>
              <a:rPr lang="en-US" dirty="0" smtClean="0"/>
              <a:t>Page faults</a:t>
            </a:r>
          </a:p>
          <a:p>
            <a:pPr marL="514350" indent="-514350">
              <a:buFont typeface="Arial"/>
              <a:buAutoNum type="alphaUcPeriod"/>
            </a:pPr>
            <a:r>
              <a:rPr lang="en-US" dirty="0" smtClean="0"/>
              <a:t>Rotational Delay</a:t>
            </a:r>
          </a:p>
          <a:p>
            <a:pPr marL="514350" indent="-514350">
              <a:buFont typeface="Arial"/>
              <a:buAutoNum type="alphaUcPeriod"/>
            </a:pPr>
            <a:r>
              <a:rPr lang="en-US" dirty="0" smtClean="0"/>
              <a:t>Changes in direction of the reading head</a:t>
            </a:r>
          </a:p>
          <a:p>
            <a:pPr marL="514350" indent="-514350">
              <a:buFont typeface="Arial"/>
              <a:buAutoNum type="alphaUcPeriod"/>
            </a:pPr>
            <a:r>
              <a:rPr lang="en-US" dirty="0" smtClean="0"/>
              <a:t>Seek time</a:t>
            </a:r>
            <a:endParaRPr lang="en-US" dirty="0"/>
          </a:p>
        </p:txBody>
      </p:sp>
    </p:spTree>
    <p:custDataLst>
      <p:tags r:id="rId1"/>
    </p:custDataLst>
    <p:extLst>
      <p:ext uri="{BB962C8B-B14F-4D97-AF65-F5344CB8AC3E}">
        <p14:creationId xmlns:p14="http://schemas.microsoft.com/office/powerpoint/2010/main" val="60771427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3810000"/>
          <a:ext cx="4572000" cy="2933700"/>
        </p:xfrm>
        <a:graphic>
          <a:graphicData uri="http://schemas.openxmlformats.org/drawingml/2006/chart">
            <c:chart xmlns:c="http://schemas.openxmlformats.org/drawingml/2006/chart" xmlns:r="http://schemas.openxmlformats.org/officeDocument/2006/relationships" r:id="rId4"/>
          </a:graphicData>
        </a:graphic>
      </p:graphicFrame>
      <p:sp>
        <p:nvSpPr>
          <p:cNvPr id="2" name="TPQuestion"/>
          <p:cNvSpPr>
            <a:spLocks noGrp="1"/>
          </p:cNvSpPr>
          <p:nvPr>
            <p:ph type="title"/>
          </p:nvPr>
        </p:nvSpPr>
        <p:spPr>
          <a:xfrm>
            <a:off x="457200" y="457200"/>
            <a:ext cx="8229600" cy="1143000"/>
          </a:xfrm>
        </p:spPr>
        <p:txBody>
          <a:bodyPr>
            <a:normAutofit fontScale="90000"/>
          </a:bodyPr>
          <a:lstStyle/>
          <a:p>
            <a:r>
              <a:rPr lang="en-US" dirty="0" smtClean="0"/>
              <a:t>Direct Memory Access can incorporate a separate bus to perform I/O</a:t>
            </a:r>
            <a:endParaRPr lang="en-US" dirty="0"/>
          </a:p>
        </p:txBody>
      </p:sp>
      <p:sp>
        <p:nvSpPr>
          <p:cNvPr id="3" name="TPAnswers"/>
          <p:cNvSpPr>
            <a:spLocks noGrp="1"/>
          </p:cNvSpPr>
          <p:nvPr>
            <p:ph type="body" idx="1"/>
          </p:nvPr>
        </p:nvSpPr>
        <p:spPr>
          <a:xfrm>
            <a:off x="457200" y="3810000"/>
            <a:ext cx="4114800" cy="2316163"/>
          </a:xfrm>
        </p:spPr>
        <p:txBody>
          <a:bodyPr/>
          <a:lstStyle/>
          <a:p>
            <a:pPr marL="514350" indent="-514350">
              <a:buFont typeface="Arial"/>
              <a:buAutoNum type="alphaUcPeriod"/>
            </a:pPr>
            <a:r>
              <a:rPr lang="en-US" dirty="0" smtClean="0"/>
              <a:t>True</a:t>
            </a:r>
          </a:p>
          <a:p>
            <a:pPr marL="514350" indent="-514350">
              <a:buFont typeface="Arial"/>
              <a:buAutoNum type="alphaUcPeriod"/>
            </a:pPr>
            <a:r>
              <a:rPr lang="en-US" dirty="0" smtClean="0"/>
              <a:t>False</a:t>
            </a:r>
            <a:endParaRPr lang="en-US" dirty="0"/>
          </a:p>
        </p:txBody>
      </p:sp>
    </p:spTree>
    <p:custDataLst>
      <p:tags r:id="rId1"/>
    </p:custDataLst>
    <p:extLst>
      <p:ext uri="{BB962C8B-B14F-4D97-AF65-F5344CB8AC3E}">
        <p14:creationId xmlns:p14="http://schemas.microsoft.com/office/powerpoint/2010/main" val="1775518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PChart"/>
          <p:cNvGraphicFramePr/>
          <p:nvPr>
            <p:custDataLst>
              <p:tags r:id="rId2"/>
            </p:custDataLst>
            <p:extLst/>
          </p:nvPr>
        </p:nvGraphicFramePr>
        <p:xfrm>
          <a:off x="4508500" y="2567354"/>
          <a:ext cx="4572000" cy="4176346"/>
        </p:xfrm>
        <a:graphic>
          <a:graphicData uri="http://schemas.openxmlformats.org/drawingml/2006/chart">
            <c:chart xmlns:c="http://schemas.openxmlformats.org/drawingml/2006/chart" xmlns:r="http://schemas.openxmlformats.org/officeDocument/2006/relationships" r:id="rId6"/>
          </a:graphicData>
        </a:graphic>
      </p:graphicFrame>
      <p:sp>
        <p:nvSpPr>
          <p:cNvPr id="2" name="TPQuestion"/>
          <p:cNvSpPr>
            <a:spLocks noGrp="1"/>
          </p:cNvSpPr>
          <p:nvPr>
            <p:ph type="title"/>
          </p:nvPr>
        </p:nvSpPr>
        <p:spPr>
          <a:xfrm>
            <a:off x="457200" y="649702"/>
            <a:ext cx="8229600" cy="1656176"/>
          </a:xfrm>
        </p:spPr>
        <p:txBody>
          <a:bodyPr>
            <a:normAutofit/>
          </a:bodyPr>
          <a:lstStyle/>
          <a:p>
            <a:r>
              <a:rPr lang="en-US" dirty="0" smtClean="0"/>
              <a:t>Which has the best opportunity for increased performance</a:t>
            </a:r>
            <a:endParaRPr lang="en-US" dirty="0"/>
          </a:p>
        </p:txBody>
      </p:sp>
      <p:sp>
        <p:nvSpPr>
          <p:cNvPr id="3" name="TPAnswers"/>
          <p:cNvSpPr>
            <a:spLocks noGrp="1"/>
          </p:cNvSpPr>
          <p:nvPr>
            <p:ph type="body" idx="1"/>
            <p:custDataLst>
              <p:tags r:id="rId3"/>
            </p:custDataLst>
          </p:nvPr>
        </p:nvSpPr>
        <p:spPr>
          <a:xfrm>
            <a:off x="457200" y="2567354"/>
            <a:ext cx="4114800" cy="3558809"/>
          </a:xfrm>
        </p:spPr>
        <p:txBody>
          <a:bodyPr/>
          <a:lstStyle/>
          <a:p>
            <a:pPr marL="514350" indent="-514350">
              <a:buFont typeface="Arial"/>
              <a:buAutoNum type="alphaUcPeriod"/>
            </a:pPr>
            <a:r>
              <a:rPr lang="en-US" dirty="0" smtClean="0"/>
              <a:t>No buffering</a:t>
            </a:r>
          </a:p>
          <a:p>
            <a:pPr marL="514350" indent="-514350">
              <a:buFont typeface="Arial"/>
              <a:buAutoNum type="alphaUcPeriod"/>
            </a:pPr>
            <a:r>
              <a:rPr lang="en-US" dirty="0" smtClean="0"/>
              <a:t>Single buffering</a:t>
            </a:r>
          </a:p>
          <a:p>
            <a:pPr marL="514350" indent="-514350">
              <a:buFont typeface="Arial"/>
              <a:buAutoNum type="alphaUcPeriod"/>
            </a:pPr>
            <a:r>
              <a:rPr lang="en-US" dirty="0" smtClean="0"/>
              <a:t>Double buffering</a:t>
            </a:r>
            <a:endParaRPr lang="en-US" dirty="0"/>
          </a:p>
        </p:txBody>
      </p:sp>
    </p:spTree>
    <p:custDataLst>
      <p:tags r:id="rId1"/>
    </p:custDataLst>
    <p:extLst>
      <p:ext uri="{BB962C8B-B14F-4D97-AF65-F5344CB8AC3E}">
        <p14:creationId xmlns:p14="http://schemas.microsoft.com/office/powerpoint/2010/main" val="12591068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tags/tag1.xml><?xml version="1.0" encoding="utf-8"?>
<p:tagLst xmlns:a="http://schemas.openxmlformats.org/drawingml/2006/main" xmlns:r="http://schemas.openxmlformats.org/officeDocument/2006/relationships" xmlns:p="http://schemas.openxmlformats.org/presentationml/2006/main">
  <p:tag name="TPPRESENTATIONGUID" val="c1d84c9f-e1d7-497f-924c-f557b6e4713e"/>
  <p:tag name="WASPOLLED" val="8D7064834DAA402889C8D7D609C0B527"/>
  <p:tag name="TPVERSION" val="6"/>
  <p:tag name="TPFULLVERSION" val="6.2.1.5"/>
  <p:tag name="PPTVERSION" val="15"/>
  <p:tag name="TPOS" val="2"/>
  <p:tag name="TPLASTSAVEVERSION" val="6.2 PC"/>
</p:tagLst>
</file>

<file path=ppt/tags/tag10.xml><?xml version="1.0" encoding="utf-8"?>
<p:tagLst xmlns:a="http://schemas.openxmlformats.org/drawingml/2006/main" xmlns:r="http://schemas.openxmlformats.org/officeDocument/2006/relationships" xmlns:p="http://schemas.openxmlformats.org/presentationml/2006/main">
  <p:tag name="TYPE" val="TrueFalse"/>
  <p:tag name="TPQUESTIONXML" val="﻿&lt;?xml version=&quot;1.0&quot; encoding=&quot;utf-8&quot;?&gt;&#10;&lt;questionlist&gt;&#10;    &lt;properties&gt;&#10;        &lt;guid&gt;02D2186E0C1F401B87605E6AC2E7EE38&lt;/guid&gt;&#10;        &lt;description /&gt;&#10;        &lt;date&gt;8/25/2015 6:44:38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09D226826D67405AA2942C8337ECB1DF&lt;/guid&gt;&#10;            &lt;repollguid&gt;B95C2D7A1304437282AABBBEEB62C9D5&lt;/repollguid&gt;&#10;            &lt;sourceid&gt;7AEE9F6830EB49A0850F0777441DF109&lt;/sourceid&gt;&#10;            &lt;questiontext&gt;An interrupt can occur at any time and therefore at any point in the execution of a user program. &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7E8B2FB972474764BE531BC7BDDCDF8F&lt;/guid&gt;&#10;                    &lt;answertext&gt;True&lt;/answertext&gt;&#10;                    &lt;valuetype&gt;1&lt;/valuetype&gt;&#10;                &lt;/answer&gt;&#10;                &lt;answer&gt;&#10;                    &lt;guid&gt;361CBAE1518849EB95274B37A2516D21&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00.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01.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1E5FFF9EAB024C2F81A3C334E737880D&lt;/guid&gt;&#10;        &lt;description /&gt;&#10;        &lt;date&gt;10/14/2015 12:18:55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F4BA1A41D5E24C68998DC3DB19B2323B&lt;/guid&gt;&#10;            &lt;repollguid&gt;FB4E9B1122EC4F938F4334C2B94E4F87&lt;/repollguid&gt;&#10;            &lt;sourceid&gt;5DED4ABF6EF04E24AFF4F979D8FEE3E1&lt;/sourceid&gt;&#10;            &lt;questiontext&gt;Fixed and Dynamic Partitioning both limit the number of processes that can be actively executing on a machine&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FBAAF492B60540CD80AC031B48DA6117&lt;/guid&gt;&#10;                    &lt;answertext&gt;True&lt;/answertext&gt;&#10;                    &lt;valuetype&gt;-1&lt;/valuetype&gt;&#10;                &lt;/answer&gt;&#10;                &lt;answer&gt;&#10;                    &lt;guid&gt;A46EAF1E00E24DA2B037DE06DB980C74&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02.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03.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5EC2627DB89347E8A01FF8A3E6F147D1&lt;/guid&gt;&#10;        &lt;description /&gt;&#10;        &lt;date&gt;10/14/2015 12:06:58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705A434BF02A41FE82DFEA02FC25A51A&lt;/guid&gt;&#10;            &lt;repollguid&gt;157439460AB240D294F05906C4B95C63&lt;/repollguid&gt;&#10;            &lt;sourceid&gt;22D00214CB9C46EB84AB9FD3AC53B19A&lt;/sourceid&gt;&#10;            &lt;questiontext&gt;Fixed and Dynamic Partitioning are subject to ____ and ____ fragmentation, respectively&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8915C8E103D24F1196C39AAACB6676F5&lt;/guid&gt;&#10;                    &lt;answertext&gt;External and Internal&lt;/answertext&gt;&#10;                    &lt;valuetype&gt;-1&lt;/valuetype&gt;&#10;                &lt;/answer&gt;&#10;                &lt;answer&gt;&#10;                    &lt;guid&gt;D857A26D9AA6414C83EB2D8830C46EE9&lt;/guid&gt;&#10;                    &lt;answertext&gt;Internal and External&lt;/answertext&gt;&#10;                    &lt;valuetype&gt;1&lt;/valuetype&gt;&#10;                &lt;/answer&gt;&#10;                &lt;answer&gt;&#10;                    &lt;guid&gt;8C58D0F1679045459526BC18F0A74A86&lt;/guid&gt;&#10;                    &lt;answertext&gt;Internal and Internal&lt;/answertext&gt;&#10;                    &lt;valuetype&gt;-1&lt;/valuetype&gt;&#10;                &lt;/answer&gt;&#10;                &lt;answer&gt;&#10;                    &lt;guid&gt;B2B47566C1214D6193E861C3BA13BF80&lt;/guid&gt;&#10;                    &lt;answertext&gt;External and External&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04.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1"/>
  <p:tag name="COLORTYPE" val="SCHEME"/>
</p:tagLst>
</file>

<file path=ppt/tags/tag105.xml><?xml version="1.0" encoding="utf-8"?>
<p:tagLst xmlns:a="http://schemas.openxmlformats.org/drawingml/2006/main" xmlns:r="http://schemas.openxmlformats.org/officeDocument/2006/relationships" xmlns:p="http://schemas.openxmlformats.org/presentationml/2006/main">
  <p:tag name="ZEROBASED" val="False"/>
</p:tagLst>
</file>

<file path=ppt/tags/tag106.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1ED5154EBCFA498DA6129E01F438992E&lt;/guid&gt;&#10;        &lt;description /&gt;&#10;        &lt;date&gt;10/14/2015 12:27:48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53366DA689694197A986DFD592CF11D4&lt;/guid&gt;&#10;            &lt;repollguid&gt;0E70C5FD4B6C45E68ED58EE7814B6951&lt;/repollguid&gt;&#10;            &lt;sourceid&gt;0E780E6E91E747B6BC915E6958C55909&lt;/sourceid&gt;&#10;            &lt;questiontext&gt;Internal fragmentation can still occur with memory paging&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A614CCBEA8B9434DB30316426A453910&lt;/guid&gt;&#10;                    &lt;answertext&gt;True&lt;/answertext&gt;&#10;                    &lt;valuetype&gt;1&lt;/valuetype&gt;&#10;                &lt;/answer&gt;&#10;                &lt;answer&gt;&#10;                    &lt;guid&gt;CB22DE43D87E45B7869963068C7F472E&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07.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0"/>
  <p:tag name="COLORTYPE" val="SCHEME"/>
</p:tagLst>
</file>

<file path=ppt/tags/tag108.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F0373999F126497FAA6F1806068D4966&lt;/guid&gt;&#10;        &lt;description /&gt;&#10;        &lt;date&gt;10/14/2015 12:36:57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6B39EEF6E9984A56918F16FF3CEDDF14&lt;/guid&gt;&#10;            &lt;repollguid&gt;6408C5AF7545439E82E4F01D2BB91C44&lt;/repollguid&gt;&#10;            &lt;sourceid&gt;2C464F03D28A43C78CEAA630CA98D9A4&lt;/sourceid&gt;&#10;            &lt;questiontext&gt;With paging, how many pages of one program/data might be fragmented?&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7A20BD0DC045407FB1E4AC75C3E5B880&lt;/guid&gt;&#10;                    &lt;answertext&gt;0 &lt;/answertext&gt;&#10;                    &lt;valuetype&gt;-1&lt;/valuetype&gt;&#10;                &lt;/answer&gt;&#10;                &lt;answer&gt;&#10;                    &lt;guid&gt;F972B42E1B2A4ED2BA445146365C9349&lt;/guid&gt;&#10;                    &lt;answertext&gt;1&lt;/answertext&gt;&#10;                    &lt;valuetype&gt;1&lt;/valuetype&gt;&#10;                &lt;/answer&gt;&#10;                &lt;answer&gt;&#10;                    &lt;guid&gt;F3F803FF8E044ABFA2B2DE4CED5B9059&lt;/guid&gt;&#10;                    &lt;answertext&gt;2&lt;/answertext&gt;&#10;                    &lt;valuetype&gt;-1&lt;/valuetype&gt;&#10;                &lt;/answer&gt;&#10;                &lt;answer&gt;&#10;                    &lt;guid&gt;91971809270F4384997A21BDA96831B5&lt;/guid&gt;&#10;                    &lt;answertext&gt;3&lt;/answertext&gt;&#10;                    &lt;valuetype&gt;-1&lt;/valuetype&gt;&#10;                &lt;/answer&gt;&#10;                &lt;answer&gt;&#10;                    &lt;guid&gt;4547B58362FB495D8F9E9E10081C528E&lt;/guid&gt;&#10;                    &lt;answertext&gt;More than 3&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09.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1.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0"/>
  <p:tag name="COLORTYPE" val="SCHEME"/>
</p:tagLst>
</file>

<file path=ppt/tags/tag110.xml><?xml version="1.0" encoding="utf-8"?>
<p:tagLst xmlns:a="http://schemas.openxmlformats.org/drawingml/2006/main" xmlns:r="http://schemas.openxmlformats.org/officeDocument/2006/relationships" xmlns:p="http://schemas.openxmlformats.org/presentationml/2006/main">
  <p:tag name="ZEROBASED" val="False"/>
</p:tagLst>
</file>

<file path=ppt/tags/tag111.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96AEC88A3CCD4DEE83259CBB77856729&lt;/guid&gt;&#10;        &lt;description /&gt;&#10;        &lt;date&gt;10/16/2015 11:39:35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AFB93D481DF640E6B9AA76442A1A6A78&lt;/guid&gt;&#10;            &lt;repollguid&gt;3804A9E26EC44C27B8743774F75CE54C&lt;/repollguid&gt;&#10;            &lt;sourceid&gt;8E9ABBEA26F94F1281A7F3C3C4B2D739&lt;/sourceid&gt;&#10;            &lt;questiontext&gt;The “Modified” bit indicates if primary memory has changed, requiring a secondary memory update&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92C115B95F63427EA10D6099A449FE31&lt;/guid&gt;&#10;                    &lt;answertext&gt;True&lt;/answertext&gt;&#10;                    &lt;valuetype&gt;1&lt;/valuetype&gt;&#10;                &lt;/answer&gt;&#10;                &lt;answer&gt;&#10;                    &lt;guid&gt;491A5577FBA8461386109C92BF4E7992&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12.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0"/>
  <p:tag name="COLORTYPE" val="SCHEME"/>
</p:tagLst>
</file>

<file path=ppt/tags/tag113.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FA917C986AF742A1AA9CFCA0AA5B3212&lt;/guid&gt;&#10;        &lt;description /&gt;&#10;        &lt;date&gt;10/16/2015 11:42:28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24B3244ED7804A35918428603268497C&lt;/guid&gt;&#10;            &lt;repollguid&gt;CE7912AA03524593805B48907A80B0B4&lt;/repollguid&gt;&#10;            &lt;sourceid&gt;CDCF9C2F3BEB418E9AC6C6FBD99C43A1&lt;/sourceid&gt;&#10;            &lt;questiontext&gt;With Thrashing, the “wasted” time is spent moving data between&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DCA83AC8D0F64062BBCE1551B4B2B4FB&lt;/guid&gt;&#10;                    &lt;answertext&gt;Processor and cache&lt;/answertext&gt;&#10;                    &lt;valuetype&gt;-1&lt;/valuetype&gt;&#10;                &lt;/answer&gt;&#10;                &lt;answer&gt;&#10;                    &lt;guid&gt;E80313E61D3D41B08A63078206FB89E5&lt;/guid&gt;&#10;                    &lt;answertext&gt;Cache and primary memory&lt;/answertext&gt;&#10;                    &lt;valuetype&gt;-1&lt;/valuetype&gt;&#10;                &lt;/answer&gt;&#10;                &lt;answer&gt;&#10;                    &lt;guid&gt;116CD4B8A0B041D5A442D8F8064AD19C&lt;/guid&gt;&#10;                    &lt;answertext&gt;Primary memory and secondary memory&lt;/answertext&gt;&#10;                    &lt;valuetype&gt;1&lt;/valuetype&gt;&#10;                &lt;/answer&gt;&#10;                &lt;answer&gt;&#10;                    &lt;guid&gt;533D44F2428541E2A6FCFCA70D8F8657&lt;/guid&gt;&#10;                    &lt;answertext&gt;Other I/O Devices&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14.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1"/>
  <p:tag name="COLORTYPE" val="SCHEME"/>
</p:tagLst>
</file>

<file path=ppt/tags/tag115.xml><?xml version="1.0" encoding="utf-8"?>
<p:tagLst xmlns:a="http://schemas.openxmlformats.org/drawingml/2006/main" xmlns:r="http://schemas.openxmlformats.org/officeDocument/2006/relationships" xmlns:p="http://schemas.openxmlformats.org/presentationml/2006/main">
  <p:tag name="ZEROBASED" val="False"/>
</p:tagLst>
</file>

<file path=ppt/tags/tag116.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A761AB57FE064A129AD414A599CD0F49&lt;/guid&gt;&#10;        &lt;description /&gt;&#10;        &lt;date&gt;10/16/2015 11:55:03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B3AEA9D4E4954179808E60DD19CC86D5&lt;/guid&gt;&#10;            &lt;repollguid&gt;805E10837D6347B0869B4C00EF78CBC9&lt;/repollguid&gt;&#10;            &lt;sourceid&gt;BE2F861EDEF747929D814C2439FA0CB7&lt;/sourceid&gt;&#10;            &lt;questiontext&gt;A memory frame is the same size as a page, and refers to a piece of main memory where a page might be loaded&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truefalse&gt;True&lt;/truefalse&gt;&#10;            &lt;answers&gt;&#10;                &lt;answer&gt;&#10;                    &lt;guid&gt;28AB1D7E9FBE4386A359A1BB6FAD5A7F&lt;/guid&gt;&#10;                    &lt;answertext&gt;True&lt;/answertext&gt;&#10;                    &lt;valuetype&gt;1&lt;/valuetype&gt;&#10;                &lt;/answer&gt;&#10;                &lt;answer&gt;&#10;                    &lt;guid&gt;25297CF091674171A0DA92B582DFD4FB&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17.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0"/>
  <p:tag name="COLORTYPE" val="SCHEME"/>
</p:tagLst>
</file>

<file path=ppt/tags/tag118.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187C8A05A4EB47A6941856A69CC4A7CC&lt;/guid&gt;&#10;        &lt;description /&gt;&#10;        &lt;date&gt;10/16/2015 11:44:39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8B37A2659890436AB7894AB46635AEBF&lt;/guid&gt;&#10;            &lt;repollguid&gt;ACAA720B4F7C43C1B77259C1986AEE0B&lt;/repollguid&gt;&#10;            &lt;sourceid&gt;2BD7233FACA442D989DA9D8861043A83&lt;/sourceid&gt;&#10;            &lt;questiontext&gt;The Translation Lookaside Buffer accesses information ______ primary memory&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D60A50049E964A4186F45A021DE4B0BF&lt;/guid&gt;&#10;                    &lt;answertext&gt;Faster than&lt;/answertext&gt;&#10;                    &lt;valuetype&gt;1&lt;/valuetype&gt;&#10;                &lt;/answer&gt;&#10;                &lt;answer&gt;&#10;                    &lt;guid&gt;470EFFBBFBB347CF8D64B66E783EDE29&lt;/guid&gt;&#10;                    &lt;answertext&gt;The same speed as&lt;/answertext&gt;&#10;                    &lt;valuetype&gt;-1&lt;/valuetype&gt;&#10;                &lt;/answer&gt;&#10;                &lt;answer&gt;&#10;                    &lt;guid&gt;C09C6E3285AB44CAA2272BB21C0B1954&lt;/guid&gt;&#10;                    &lt;answertext&gt;Slower than&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19.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2.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60ACE1A985D04187A2144A522C26B054&lt;/guid&gt;&#10;        &lt;description /&gt;&#10;        &lt;date&gt;8/25/2015 6:21:03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B3209AC8516A4AE381D83ED3BB3A09A9&lt;/guid&gt;&#10;            &lt;repollguid&gt;30D9B15ED8414165AE57EC34C649FEB4&lt;/repollguid&gt;&#10;            &lt;sourceid&gt;9E41AF45606E42C3936C0ED0AD642EE9&lt;/sourceid&gt;&#10;            &lt;questiontext&gt;The concept of multiple programs taking turns in execution is known as &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19D547D6AC964A26B892D3E703B92C68&lt;/guid&gt;&#10;                    &lt;answertext&gt;Multicore&lt;/answertext&gt;&#10;                    &lt;valuetype&gt;-1&lt;/valuetype&gt;&#10;                &lt;/answer&gt;&#10;                &lt;answer&gt;&#10;                    &lt;guid&gt;F3EE3D34F0BF41448EE0B2C487A2767F&lt;/guid&gt;&#10;                    &lt;answertext&gt;Multiprogramming&lt;/answertext&gt;&#10;                    &lt;valuetype&gt;1&lt;/valuetype&gt;&#10;                &lt;/answer&gt;&#10;                &lt;answer&gt;&#10;                    &lt;guid&gt;606E9E3E531E460690E1F04C6DC76870&lt;/guid&gt;&#10;                    &lt;answertext&gt;System on a Chip (SoC)&lt;/answertext&gt;&#10;                    &lt;valuetype&gt;-1&lt;/valuetype&gt;&#10;                &lt;/answer&gt;&#10;                &lt;answer&gt;&#10;                    &lt;guid&gt;C5FEE2D5B3664852A7E7C391D20DBA7B&lt;/guid&gt;&#10;                    &lt;answertext&gt;Secondary Memory&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20.xml><?xml version="1.0" encoding="utf-8"?>
<p:tagLst xmlns:a="http://schemas.openxmlformats.org/drawingml/2006/main" xmlns:r="http://schemas.openxmlformats.org/officeDocument/2006/relationships" xmlns:p="http://schemas.openxmlformats.org/presentationml/2006/main">
  <p:tag name="ZEROBASED" val="False"/>
</p:tagLst>
</file>

<file path=ppt/tags/tag121.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2A6AE4AF91734122AE0EBCF8FDA0319D&lt;/guid&gt;&#10;        &lt;description /&gt;&#10;        &lt;date&gt;10/16/2015 1:12:56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143228C7E9BD41E587C7178A2F7AAF98&lt;/guid&gt;&#10;            &lt;repollguid&gt;56D84ED19AEC459590164CE606FEC004&lt;/repollguid&gt;&#10;            &lt;sourceid&gt;ED19F44972C846C2AEBD966C5D055139&lt;/sourceid&gt;&#10;            &lt;questiontext&gt;Paging is transparent to the programmer but memory segmentation is visible&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0F3F5EF6F88F4715A4C427289D7794C5&lt;/guid&gt;&#10;                    &lt;answertext&gt;True&lt;/answertext&gt;&#10;                    &lt;valuetype&gt;1&lt;/valuetype&gt;&#10;                &lt;/answer&gt;&#10;                &lt;answer&gt;&#10;                    &lt;guid&gt;BC1DEC2EA6F64BD38282C9CCFA7E63D4&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22.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0"/>
  <p:tag name="COLORTYPE" val="SCHEME"/>
</p:tagLst>
</file>

<file path=ppt/tags/tag123.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2B67F9C0CF0546CF986E691219122F48&lt;/guid&gt;&#10;        &lt;description /&gt;&#10;        &lt;date&gt;10/18/2015 3:07:58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AE8227DE8E23458AA519150AC5770092&lt;/guid&gt;&#10;            &lt;repollguid&gt;C1C248893EBB4F3F8E402AF1CBC84678&lt;/repollguid&gt;&#10;            &lt;sourceid&gt;6B17F89E4BD44545A88AC994F86479FD&lt;/sourceid&gt;&#10;            &lt;questiontext&gt;Combining segmentation with paging eliminates the need to worry about placement algorithms like best fit, first fit, etc.&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89DC81B9CEDF41799404B72BAC352D02&lt;/guid&gt;&#10;                    &lt;answertext&gt;True&lt;/answertext&gt;&#10;                    &lt;valuetype&gt;1&lt;/valuetype&gt;&#10;                &lt;/answer&gt;&#10;                &lt;answer&gt;&#10;                    &lt;guid&gt;909B6327EBC942CCB86E7E4FAE8721B5&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24.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25.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0774A611EBB34250A8FFA95846970393&lt;/guid&gt;&#10;        &lt;description /&gt;&#10;        &lt;date&gt;10/18/2015 3:10:45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92AF7C6B129C4B55B736962CC571193A&lt;/guid&gt;&#10;            &lt;repollguid&gt;BEC1F249FF68462DB9F274F21AD065FA&lt;/repollguid&gt;&#10;            &lt;sourceid&gt;C47CE6DFFB184308B0D95D35CFEDC312&lt;/sourceid&gt;&#10;            &lt;questiontext&gt;The Clock algorithm implements a resident memory replacement strategy&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3F30A81CCF71405FAED221008B20FBC7&lt;/guid&gt;&#10;                    &lt;answertext&gt;True&lt;/answertext&gt;&#10;                    &lt;valuetype&gt;1&lt;/valuetype&gt;&#10;                &lt;/answer&gt;&#10;                &lt;answer&gt;&#10;                    &lt;guid&gt;C5CFE68C6A4444FA8C10E4B48FB4EC47&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26.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27.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2FF497AC18684E5BAC6DEA2D0527F69A&lt;/guid&gt;&#10;        &lt;description /&gt;&#10;        &lt;date&gt;10/21/2015 12:15:33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E6C2605BBDB744E09BDD80F75486F01B&lt;/guid&gt;&#10;            &lt;repollguid&gt;9755B5DFF4184A399B21D35E9A059340&lt;/repollguid&gt;&#10;            &lt;sourceid&gt;6E7CDE0848A54C13B1DAB1498BAAE29B&lt;/sourceid&gt;&#10;            &lt;questiontext&gt;Using variable (instead of fixed) resident memory allocation allows an operating system more flexibility in assigning resources&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truefalse&gt;True&lt;/truefalse&gt;&#10;            &lt;answers&gt;&#10;                &lt;answer&gt;&#10;                    &lt;guid&gt;21DC93DE517D4C53AD28A45B861BD966&lt;/guid&gt;&#10;                    &lt;answertext&gt;True&lt;/answertext&gt;&#10;                    &lt;valuetype&gt;1&lt;/valuetype&gt;&#10;                &lt;/answer&gt;&#10;                &lt;answer&gt;&#10;                    &lt;guid&gt;C9F85AE266174FF983C6ABD7845D5EB2&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28.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29.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B1D888A0EDF941028D111D58A84622CF&lt;/guid&gt;&#10;        &lt;description /&gt;&#10;        &lt;date&gt;10/21/2015 10:46:56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DAFDC93CDFDE4F038127E6F4931C2B67&lt;/guid&gt;&#10;            &lt;repollguid&gt;14C3DEC87A0943CC85A7E51A4328F7D8&lt;/repollguid&gt;&#10;            &lt;sourceid&gt;9C7980BE7CF94202BB1DB4AE165A0463&lt;/sourceid&gt;&#10;            &lt;questiontext&gt;Short term scheduling involves which process states&lt;/questiontext&gt;&#10;            &lt;showresults&gt;True&lt;/showresults&gt;&#10;            &lt;responsegrid&gt;0&lt;/responsegrid&gt;&#10;            &lt;countdowntimer&gt;False&lt;/countdowntimer&gt;&#10;            &lt;countdowntime&gt;30&lt;/countdowntime&gt;&#10;            &lt;correctvalue&gt;1&lt;/correctvalue&gt;&#10;            &lt;incorrectvalue&gt;-1&lt;/incorrectvalue&gt;&#10;            &lt;responselimit&gt;7&lt;/responselimit&gt;&#10;            &lt;bulletstyle&gt;2&lt;/bulletstyle&gt;&#10;            &lt;answers&gt;&#10;                &lt;answer&gt;&#10;                    &lt;guid&gt;2CE05B2D63444B81A315D9965AA0EFC0&lt;/guid&gt;&#10;                    &lt;answertext&gt;New&lt;/answertext&gt;&#10;                    &lt;valuetype&gt;-1&lt;/valuetype&gt;&#10;                &lt;/answer&gt;&#10;                &lt;answer&gt;&#10;                    &lt;guid&gt;E989B9F73AB54139893EEE1C5ED31042&lt;/guid&gt;&#10;                    &lt;answertext&gt;Ready&lt;/answertext&gt;&#10;                    &lt;valuetype&gt;1&lt;/valuetype&gt;&#10;                &lt;/answer&gt;&#10;                &lt;answer&gt;&#10;                    &lt;guid&gt;D6DD2871912C4238BA21FE316E51181B&lt;/guid&gt;&#10;                    &lt;answertext&gt;Ready/suspend&lt;/answertext&gt;&#10;                    &lt;valuetype&gt;-1&lt;/valuetype&gt;&#10;                &lt;/answer&gt;&#10;                &lt;answer&gt;&#10;                    &lt;guid&gt;1967D4552232461A8BA7C6DAD46D1BF6&lt;/guid&gt;&#10;                    &lt;answertext&gt;Blocked&lt;/answertext&gt;&#10;                    &lt;valuetype&gt;1&lt;/valuetype&gt;&#10;                &lt;/answer&gt;&#10;                &lt;answer&gt;&#10;                    &lt;guid&gt;52BE497E05C24CAD9B129BC3BD694B72&lt;/guid&gt;&#10;                    &lt;answertext&gt;Blocked/suspend&lt;/answertext&gt;&#10;                    &lt;valuetype&gt;-1&lt;/valuetype&gt;&#10;                &lt;/answer&gt;&#10;                &lt;answer&gt;&#10;                    &lt;guid&gt;340815FDA6B74BA1899D4C86104F8AB8&lt;/guid&gt;&#10;                    &lt;answertext&gt;Running&lt;/answertext&gt;&#10;                    &lt;valuetype&gt;1&lt;/valuetype&gt;&#10;                &lt;/answer&gt;&#10;                &lt;answer&gt;&#10;                    &lt;guid&gt;0B054C1D8B5746269BB89C02F35054E4&lt;/guid&gt;&#10;                    &lt;answertext&gt;Exit&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3.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0"/>
  <p:tag name="COLORTYPE" val="SCHEME"/>
</p:tagLst>
</file>

<file path=ppt/tags/tag130.xml><?xml version="1.0" encoding="utf-8"?>
<p:tagLst xmlns:a="http://schemas.openxmlformats.org/drawingml/2006/main" xmlns:r="http://schemas.openxmlformats.org/officeDocument/2006/relationships" xmlns:p="http://schemas.openxmlformats.org/presentationml/2006/main">
  <p:tag name="TYPE" val="0"/>
  <p:tag name="LABELFORMAT" val="0"/>
  <p:tag name="NUMBERFORMAT" val="0"/>
  <p:tag name="DEFINEDCOLORS" val="3,6,10,45,32,50,13,4,9,55,1"/>
  <p:tag name="COLORTYPE" val="SCHEME"/>
</p:tagLst>
</file>

<file path=ppt/tags/tag131.xml><?xml version="1.0" encoding="utf-8"?>
<p:tagLst xmlns:a="http://schemas.openxmlformats.org/drawingml/2006/main" xmlns:r="http://schemas.openxmlformats.org/officeDocument/2006/relationships" xmlns:p="http://schemas.openxmlformats.org/presentationml/2006/main">
  <p:tag name="ZEROBASED" val="False"/>
</p:tagLst>
</file>

<file path=ppt/tags/tag132.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7D5C66909F4240738841879F69A6471C&lt;/guid&gt;&#10;        &lt;description /&gt;&#10;        &lt;date&gt;10/21/2015 12:06:58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94AF293E1F8043F1942651BC72EF8CF3&lt;/guid&gt;&#10;            &lt;repollguid&gt;209F7AAF70D2414AB26F703F8941D479&lt;/repollguid&gt;&#10;            &lt;sourceid&gt;CBE675346F5A48BF8778E17F4B162FAE&lt;/sourceid&gt;&#10;            &lt;questiontext&gt;Selecting a time quantum was a component of which algorithms&lt;/questiontext&gt;&#10;            &lt;showresults&gt;True&lt;/showresults&gt;&#10;            &lt;responsegrid&gt;0&lt;/responsegrid&gt;&#10;            &lt;countdowntimer&gt;False&lt;/countdowntimer&gt;&#10;            &lt;countdowntime&gt;30&lt;/countdowntime&gt;&#10;            &lt;correctvalue&gt;1&lt;/correctvalue&gt;&#10;            &lt;incorrectvalue&gt;-1&lt;/incorrectvalue&gt;&#10;            &lt;responselimit&gt;4&lt;/responselimit&gt;&#10;            &lt;bulletstyle&gt;2&lt;/bulletstyle&gt;&#10;            &lt;answers&gt;&#10;                &lt;answer&gt;&#10;                    &lt;guid&gt;C70DBDD838D344D6B90B38D9FC287B19&lt;/guid&gt;&#10;                    &lt;answertext&gt;First Come First Serve&lt;/answertext&gt;&#10;                    &lt;valuetype&gt;-1&lt;/valuetype&gt;&#10;                &lt;/answer&gt;&#10;                &lt;answer&gt;&#10;                    &lt;guid&gt;A2CAAFA1C7304D2297417A1E25CC564C&lt;/guid&gt;&#10;                    &lt;answertext&gt;Round Robin&lt;/answertext&gt;&#10;                    &lt;valuetype&gt;1&lt;/valuetype&gt;&#10;                &lt;/answer&gt;&#10;                &lt;answer&gt;&#10;                    &lt;guid&gt;A85B7E878123454CB95635C83B01471C&lt;/guid&gt;&#10;                    &lt;answertext&gt;Shortest Process Next&lt;/answertext&gt;&#10;                    &lt;valuetype&gt;-1&lt;/valuetype&gt;&#10;                &lt;/answer&gt;&#10;                &lt;answer&gt;&#10;                    &lt;guid&gt;84B459BBC0884FA78BBDEF15D1C4CEA2&lt;/guid&gt;&#10;                    &lt;answertext&gt;Shortest Remaining Time&lt;/answertext&gt;&#10;                    &lt;valuetype&gt;-1&lt;/valuetype&gt;&#10;                &lt;/answer&gt;&#10;                &lt;answer&gt;&#10;                    &lt;guid&gt;EACB9DBF31754445A8834FED7D277043&lt;/guid&gt;&#10;                    &lt;answertext&gt;Feedback&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33.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34.xml><?xml version="1.0" encoding="utf-8"?>
<p:tagLst xmlns:a="http://schemas.openxmlformats.org/drawingml/2006/main" xmlns:r="http://schemas.openxmlformats.org/officeDocument/2006/relationships" xmlns:p="http://schemas.openxmlformats.org/presentationml/2006/main">
  <p:tag name="ZEROBASED" val="False"/>
</p:tagLst>
</file>

<file path=ppt/tags/tag135.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BF23174EF6DD4995B92B00E68F0A6192&lt;/guid&gt;&#10;        &lt;description /&gt;&#10;        &lt;date&gt;10/21/2015 12:12:56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8B8E2936F00941BCA29BB5AC3E1178BC&lt;/guid&gt;&#10;            &lt;repollguid&gt;F90883FDF47449BA93AA3434120A8AD3&lt;/repollguid&gt;&#10;            &lt;sourceid&gt;D7D6CEC4461A4F7AB0C45E303D7C809B&lt;/sourceid&gt;&#10;            &lt;questiontext&gt;Fair Share scheduling differs in that it deals with groups or sets of processes instead of each process individually&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truefalse&gt;True&lt;/truefalse&gt;&#10;            &lt;answers&gt;&#10;                &lt;answer&gt;&#10;                    &lt;guid&gt;71AD429D64374406820DFBF62911025A&lt;/guid&gt;&#10;                    &lt;answertext&gt;True&lt;/answertext&gt;&#10;                    &lt;valuetype&gt;1&lt;/valuetype&gt;&#10;                &lt;/answer&gt;&#10;                &lt;answer&gt;&#10;                    &lt;guid&gt;292BE694EF0B4F65ABFC32D1EABD8753&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36.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37.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408468B199924040BBECEDEF16B3A785&lt;/guid&gt;&#10;        &lt;description /&gt;&#10;        &lt;date&gt;10/28/2015 10:46:24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B31E5C5904654FBB8C1B2120B7B4B391&lt;/guid&gt;&#10;            &lt;repollguid&gt;D5EFD41445954D4594A735C00B781C40&lt;/repollguid&gt;&#10;            &lt;sourceid&gt;5185144FA62E489BA00A6A63938254AB&lt;/sourceid&gt;&#10;            &lt;questiontext&gt;Which thread scheduling approach schedules groups of threads to run at the same time&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answers&gt;&#10;                &lt;answer&gt;&#10;                    &lt;guid&gt;3F6E26F322CB4C4DA8135D4E9FFA3148&lt;/guid&gt;&#10;                    &lt;answertext&gt;Load Sharing&lt;/answertext&gt;&#10;                    &lt;valuetype&gt;-1&lt;/valuetype&gt;&#10;                &lt;/answer&gt;&#10;                &lt;answer&gt;&#10;                    &lt;guid&gt;47552249EC5D4A0D889493D2497FE7E5&lt;/guid&gt;&#10;                    &lt;answertext&gt;Dynamic Scheduling&lt;/answertext&gt;&#10;                    &lt;valuetype&gt;-1&lt;/valuetype&gt;&#10;                &lt;/answer&gt;&#10;                &lt;answer&gt;&#10;                    &lt;guid&gt;7BCA8D2E47D845A7BD119EE17088C20F&lt;/guid&gt;&#10;                    &lt;answertext&gt;Gang Scheduling&lt;/answertext&gt;&#10;                    &lt;valuetype&gt;1&lt;/valuetype&gt;&#10;                &lt;/answer&gt;&#10;                &lt;answer&gt;&#10;                    &lt;guid&gt;A5D2B40A45BB48A5AD6F69EC1EDD1AF6&lt;/guid&gt;&#10;                    &lt;answertext&gt;Dedicated Processor Assignment&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38.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39.xml><?xml version="1.0" encoding="utf-8"?>
<p:tagLst xmlns:a="http://schemas.openxmlformats.org/drawingml/2006/main" xmlns:r="http://schemas.openxmlformats.org/officeDocument/2006/relationships" xmlns:p="http://schemas.openxmlformats.org/presentationml/2006/main">
  <p:tag name="ZEROBASED" val="False"/>
</p:tagLst>
</file>

<file path=ppt/tags/tag14.xml><?xml version="1.0" encoding="utf-8"?>
<p:tagLst xmlns:a="http://schemas.openxmlformats.org/drawingml/2006/main" xmlns:r="http://schemas.openxmlformats.org/officeDocument/2006/relationships" xmlns:p="http://schemas.openxmlformats.org/presentationml/2006/main">
  <p:tag name="ZEROBASED" val="False"/>
</p:tagLst>
</file>

<file path=ppt/tags/tag140.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355224E8385B44E785E3FE70BDEC9B16&lt;/guid&gt;&#10;        &lt;description /&gt;&#10;        &lt;date&gt;10/21/2015 12:10:35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2E52DF5BE95D4CC5B86E5A969BCC6EF7&lt;/guid&gt;&#10;            &lt;repollguid&gt;0EDF1CF1F01E410E9CFF917EEFBC3EB0&lt;/repollguid&gt;&#10;            &lt;sourceid&gt;E2FEFEABD58E4326AD489D4A444C2C50&lt;/sourceid&gt;&#10;            &lt;questiontext&gt;Which of the following allow preemption&lt;/questiontext&gt;&#10;            &lt;showresults&gt;True&lt;/showresults&gt;&#10;            &lt;responsegrid&gt;0&lt;/responsegrid&gt;&#10;            &lt;countdowntimer&gt;False&lt;/countdowntimer&gt;&#10;            &lt;countdowntime&gt;30&lt;/countdowntime&gt;&#10;            &lt;correctvalue&gt;1&lt;/correctvalue&gt;&#10;            &lt;incorrectvalue&gt;0&lt;/incorrectvalue&gt;&#10;            &lt;responselimit&gt;3&lt;/responselimit&gt;&#10;            &lt;allornothingscoring&gt;True&lt;/allornothingscoring&gt;&#10;            &lt;bulletstyle&gt;2&lt;/bulletstyle&gt;&#10;            &lt;answers&gt;&#10;                &lt;answer&gt;&#10;                    &lt;guid&gt;EDFFCA6A674346F2A710A4E264670DFC&lt;/guid&gt;&#10;                    &lt;answertext&gt;Round Robin&lt;/answertext&gt;&#10;                    &lt;valuetype&gt;-1&lt;/valuetype&gt;&#10;                &lt;/answer&gt;&#10;                &lt;answer&gt;&#10;                    &lt;guid&gt;999E61AB9BC84E23B075E959E5480B19&lt;/guid&gt;&#10;                    &lt;answertext&gt;Shortest Process Next&lt;/answertext&gt;&#10;                    &lt;valuetype&gt;-1&lt;/valuetype&gt;&#10;                &lt;/answer&gt;&#10;                &lt;answer&gt;&#10;                    &lt;guid&gt;C1DC3D25D5554041BFDB3CF87B0208C3&lt;/guid&gt;&#10;                    &lt;answertext&gt;Shortest Remaining Tim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41.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42.xml><?xml version="1.0" encoding="utf-8"?>
<p:tagLst xmlns:a="http://schemas.openxmlformats.org/drawingml/2006/main" xmlns:r="http://schemas.openxmlformats.org/officeDocument/2006/relationships" xmlns:p="http://schemas.openxmlformats.org/presentationml/2006/main">
  <p:tag name="ZEROBASED" val="False"/>
</p:tagLst>
</file>

<file path=ppt/tags/tag143.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BFC6FFF35A574F8BA5808591388EA173&lt;/guid&gt;&#10;        &lt;description /&gt;&#10;        &lt;date&gt;10/28/2015 1:15:59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C6FCCB583582449E9BD85A4C3B7FBFFE&lt;/guid&gt;&#10;            &lt;repollguid&gt;F26246A5F6D2471ABD220CF761BF7949&lt;/repollguid&gt;&#10;            &lt;sourceid&gt;1BFAD97B46BC445982CEFF70B0E73EE0&lt;/sourceid&gt;&#10;            &lt;questiontext&gt;What (one) granularity of process synchronization would benefit most from adding additional core(s) to a system&lt;/questiontext&gt;&#10;            &lt;showresults&gt;True&lt;/showresults&gt;&#10;            &lt;responsegrid&gt;0&lt;/responsegrid&gt;&#10;            &lt;countdowntimer&gt;False&lt;/countdowntimer&gt;&#10;            &lt;countdowntime&gt;30&lt;/countdowntime&gt;&#10;            &lt;correctvalue&gt;1&lt;/correctvalue&gt;&#10;            &lt;incorrectvalue&gt;-1&lt;/incorrectvalue&gt;&#10;            &lt;responselimit&gt;1&lt;/responselimit&gt;&#10;            &lt;bulletstyle&gt;2&lt;/bulletstyle&gt;&#10;            &lt;answers&gt;&#10;                &lt;answer&gt;&#10;                    &lt;guid&gt;3856979B9B95493EB04A2728E4E37502&lt;/guid&gt;&#10;                    &lt;answertext&gt;Fine&lt;/answertext&gt;&#10;                    &lt;valuetype&gt;1&lt;/valuetype&gt;&#10;                &lt;/answer&gt;&#10;                &lt;answer&gt;&#10;                    &lt;guid&gt;B65BED86F7A244768BAC5022DC0E5016&lt;/guid&gt;&#10;                    &lt;answertext&gt;Medium&lt;/answertext&gt;&#10;                    &lt;valuetype&gt;-1&lt;/valuetype&gt;&#10;                &lt;/answer&gt;&#10;                &lt;answer&gt;&#10;                    &lt;guid&gt;4EC7C0A1BF3141088D79C59017743D27&lt;/guid&gt;&#10;                    &lt;answertext&gt;Coarse&lt;/answertext&gt;&#10;                    &lt;valuetype&gt;-1&lt;/valuetype&gt;&#10;                &lt;/answer&gt;&#10;                &lt;answer&gt;&#10;                    &lt;guid&gt;EAAFE209AB3A413EBB119856EB141213&lt;/guid&gt;&#10;                    &lt;answertext&gt;Very Coarse&lt;/answertext&gt;&#10;                    &lt;valuetype&gt;-1&lt;/valuetype&gt;&#10;                &lt;/answer&gt;&#10;                &lt;answer&gt;&#10;                    &lt;guid&gt;035FACD314B0459393F3409DB5E1BE88&lt;/guid&gt;&#10;                    &lt;answertext&gt;Independent&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44.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45.xml><?xml version="1.0" encoding="utf-8"?>
<p:tagLst xmlns:a="http://schemas.openxmlformats.org/drawingml/2006/main" xmlns:r="http://schemas.openxmlformats.org/officeDocument/2006/relationships" xmlns:p="http://schemas.openxmlformats.org/presentationml/2006/main">
  <p:tag name="ZEROBASED" val="False"/>
</p:tagLst>
</file>

<file path=ppt/tags/tag146.xml><?xml version="1.0" encoding="utf-8"?>
<p:tagLst xmlns:a="http://schemas.openxmlformats.org/drawingml/2006/main" xmlns:r="http://schemas.openxmlformats.org/officeDocument/2006/relationships" xmlns:p="http://schemas.openxmlformats.org/presentationml/2006/main">
  <p:tag name="TYPE" val="EssaySlide"/>
  <p:tag name="HASRESULTS" val="False"/>
  <p:tag name="TPQUESTIONXML" val="﻿&lt;?xml version=&quot;1.0&quot; encoding=&quot;utf-8&quot;?&gt;&#10;&lt;questionlist&gt;&#10;    &lt;properties&gt;&#10;        &lt;guid&gt;81E5B07DBD2F417BBC34D87185110CDD&lt;/guid&gt;&#10;        &lt;description /&gt;&#10;        &lt;date&gt;10/28/2015 10:52:46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essay&gt;&#10;            &lt;guid&gt;A9CBCB157BBA4EB6A248771971174E5B&lt;/guid&gt;&#10;            &lt;repollguid&gt;22E7C73B048247049E58E4FFFB2518F5&lt;/repollguid&gt;&#10;            &lt;sourceid&gt;AF2087E7D64747C59C01BFF29DE46492&lt;/sourceid&gt;&#10;            &lt;questiontext&gt;Explain why increasing the number of threads beyond the number of physical cores/processors leads to decreasing speedup values.&lt;/questiontext&gt;&#10;            &lt;showresults&gt;True&lt;/showresults&gt;&#10;            &lt;responsegrid&gt;0&lt;/responsegrid&gt;&#10;            &lt;countdowntimer&gt;False&lt;/countdowntimer&gt;&#10;            &lt;countdowntime&gt;30&lt;/countdowntime&gt;&#10;            &lt;metadata&gt;&#10;                &lt;entry&gt;&#10;                    &lt;key&gt;AUTOFORMATCHART&lt;/key&gt;&#10;                    &lt;value&gt;True&lt;/value&gt;&#10;                &lt;/entry&gt;&#10;                &lt;entry&gt;&#10;                    &lt;key&gt;AUTOOPENPOLL&lt;/key&gt;&#10;                    &lt;value&gt;True&lt;/value&gt;&#10;                &lt;/entry&gt;&#10;                &lt;entry&gt;&#10;                    &lt;key&gt;LIVECHARTING&lt;/key&gt;&#10;                    &lt;value&gt;False&lt;/value&gt;&#10;                &lt;/entry&gt;&#10;            &lt;/metadata&gt;&#10;        &lt;/essay&gt;&#10;    &lt;/questions&gt;&#10;&lt;/questionlist&gt;"/>
  <p:tag name="AUTOOPENPOLL" val="True"/>
  <p:tag name="AUTOFORMATCHART" val="True"/>
</p:tagLst>
</file>

<file path=ppt/tags/tag147.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3393209B9F414D01AA683B8A35FE9CAF&lt;/guid&gt;&#10;        &lt;description /&gt;&#10;        &lt;date&gt;10/28/2015 10:56:17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9565412D398649CC8E3DD88BC63DC00C&lt;/guid&gt;&#10;            &lt;repollguid&gt;D16491E9A5C241A9B8F0D51D9AF4A424&lt;/repollguid&gt;&#10;            &lt;sourceid&gt;10D52A08D7384669B0BBFA6B81AB7518&lt;/sourceid&gt;&#10;            &lt;questiontext&gt;A soft real-time task must meet its deadline, whereas a hard real-time task’s deadline is desirable, but not mandatory&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truefalse&gt;True&lt;/truefalse&gt;&#10;            &lt;answers&gt;&#10;                &lt;answer&gt;&#10;                    &lt;guid&gt;5D82CD18C39E4C3EB6BFF991ADFA202D&lt;/guid&gt;&#10;                    &lt;answertext&gt;True&lt;/answertext&gt;&#10;                    &lt;valuetype&gt;-1&lt;/valuetype&gt;&#10;                &lt;/answer&gt;&#10;                &lt;answer&gt;&#10;                    &lt;guid&gt;B31C68A5FB4A461C9D089FB08448965E&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48.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49.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63DD300E5AB54105B4F1BFB4613409B3&lt;/guid&gt;&#10;        &lt;description /&gt;&#10;        &lt;date&gt;10/28/2015 10:59:22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8AE1085D3E3A465492B34EE21920A09C&lt;/guid&gt;&#10;            &lt;repollguid&gt;0024A2E20C3F43B584B8511D73713A0E&lt;/repollguid&gt;&#10;            &lt;sourceid&gt;266FAB79164D413C95D38E23133EC36E&lt;/sourceid&gt;&#10;            &lt;questiontext&gt;Which two characteristics account for the time to receive and respond to an interrupt in a real-time system&lt;/questiontext&gt;&#10;            &lt;showresults&gt;True&lt;/showresults&gt;&#10;            &lt;responsegrid&gt;0&lt;/responsegrid&gt;&#10;            &lt;countdowntimer&gt;False&lt;/countdowntimer&gt;&#10;            &lt;countdowntime&gt;30&lt;/countdowntime&gt;&#10;            &lt;correctvalue&gt;1&lt;/correctvalue&gt;&#10;            &lt;incorrectvalue&gt;-1&lt;/incorrectvalue&gt;&#10;            &lt;responselimit&gt;2&lt;/responselimit&gt;&#10;            &lt;bulletstyle&gt;2&lt;/bulletstyle&gt;&#10;            &lt;answers&gt;&#10;                &lt;answer&gt;&#10;                    &lt;guid&gt;60C258C949E644A687F00492F4FEEB4F&lt;/guid&gt;&#10;                    &lt;answertext&gt;Reliability&lt;/answertext&gt;&#10;                    &lt;valuetype&gt;-1&lt;/valuetype&gt;&#10;                &lt;/answer&gt;&#10;                &lt;answer&gt;&#10;                    &lt;guid&gt;4DFD4CE8383E4906ACB98A5C4C77481F&lt;/guid&gt;&#10;                    &lt;answertext&gt;Determinism&lt;/answertext&gt;&#10;                    &lt;valuetype&gt;1&lt;/valuetype&gt;&#10;                &lt;/answer&gt;&#10;                &lt;answer&gt;&#10;                    &lt;guid&gt;B5CA47846AC94C52ABD127BF69036901&lt;/guid&gt;&#10;                    &lt;answertext&gt;User Control&lt;/answertext&gt;&#10;                    &lt;valuetype&gt;-1&lt;/valuetype&gt;&#10;                &lt;/answer&gt;&#10;                &lt;answer&gt;&#10;                    &lt;guid&gt;3836C9E36C874F369D5041CD62CFFA6A&lt;/guid&gt;&#10;                    &lt;answertext&gt;Responsiveness&lt;/answertext&gt;&#10;                    &lt;valuetype&gt;1&lt;/valuetype&gt;&#10;                &lt;/answer&gt;&#10;                &lt;answer&gt;&#10;                    &lt;guid&gt;0CFF7CF6A8684C6FB3879AB710B53918&lt;/guid&gt;&#10;                    &lt;answertext&gt;Fail-soft Operation&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5.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D9BD8C1C0F93444587C337D5E21F5A78&lt;/guid&gt;&#10;        &lt;description /&gt;&#10;        &lt;date&gt;10/4/2015 4:56:09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87ECEEC87D51422BAD0428AF1018FC54&lt;/guid&gt;&#10;            &lt;repollguid&gt;D279D35A25434930B24D1C24D5FF8880&lt;/repollguid&gt;&#10;            &lt;sourceid&gt;3F7498C7076248D385EEA9F995C47499&lt;/sourceid&gt;&#10;            &lt;questiontext&gt;In multi-core systems, cores share the same ____ but have different ____.&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D0D20566608648E69A56B20A27EF9062&lt;/guid&gt;&#10;                    &lt;answertext&gt;Main memory, secondary memory&lt;/answertext&gt;&#10;                    &lt;valuetype&gt;-1&lt;/valuetype&gt;&#10;                &lt;/answer&gt;&#10;                &lt;answer&gt;&#10;                    &lt;guid&gt;3A636B4F8E7945FBB639D35EDA059DBA&lt;/guid&gt;&#10;                    &lt;answertext&gt;Cache, main memory&lt;/answertext&gt;&#10;                    &lt;valuetype&gt;-1&lt;/valuetype&gt;&#10;                &lt;/answer&gt;&#10;                &lt;answer&gt;&#10;                    &lt;guid&gt;CF69CAA11EEF4EC9880F99AE0E7BE557&lt;/guid&gt;&#10;                    &lt;answertext&gt;Main memory, cache&lt;/answertext&gt;&#10;                    &lt;valuetype&gt;1&lt;/valuetype&gt;&#10;                &lt;/answer&gt;&#10;                &lt;answer&gt;&#10;                    &lt;guid&gt;DD5DC9508418483FBD7C5665EAA93BDB&lt;/guid&gt;&#10;                    &lt;answertext&gt;Secondary memory, main memory&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50.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51.xml><?xml version="1.0" encoding="utf-8"?>
<p:tagLst xmlns:a="http://schemas.openxmlformats.org/drawingml/2006/main" xmlns:r="http://schemas.openxmlformats.org/officeDocument/2006/relationships" xmlns:p="http://schemas.openxmlformats.org/presentationml/2006/main">
  <p:tag name="ZEROBASED" val="False"/>
</p:tagLst>
</file>

<file path=ppt/tags/tag152.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6786425299734F21BD8F631B7EA1D50A&lt;/guid&gt;&#10;        &lt;description /&gt;&#10;        &lt;date&gt;10/28/2015 11:07:11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6FCCEDD70F6D437686E3443748717300&lt;/guid&gt;&#10;            &lt;repollguid&gt;DB2AE9B0A979426DA6383C443D0AF0EB&lt;/repollguid&gt;&#10;            &lt;sourceid&gt;F2158B3693694B3CB413382BE76D9221&lt;/sourceid&gt;&#10;            &lt;questiontext&gt;Deadline scheduling can schedule to a “start by” deadline or a “finish by” deadline&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truefalse&gt;True&lt;/truefalse&gt;&#10;            &lt;answers&gt;&#10;                &lt;answer&gt;&#10;                    &lt;guid&gt;FBAD3ACD58F24150818F94284B735DF3&lt;/guid&gt;&#10;                    &lt;answertext&gt;True&lt;/answertext&gt;&#10;                    &lt;valuetype&gt;1&lt;/valuetype&gt;&#10;                &lt;/answer&gt;&#10;                &lt;answer&gt;&#10;                    &lt;guid&gt;13159B466D5049158085778056A17482&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53.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54.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2053D97F10A8406A927BC663665DFC3A&lt;/guid&gt;&#10;        &lt;description /&gt;&#10;        &lt;date&gt;10/30/2015 11:55:49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1C2F86C86E7945A3B381A3E9BA37BAE4&lt;/guid&gt;&#10;            &lt;repollguid&gt;89854A151BAC4AF99EBC13BA452CB5C7&lt;/repollguid&gt;&#10;            &lt;sourceid&gt;7633ADDA8CA245C59F38D039E91F2DCE&lt;/sourceid&gt;&#10;            &lt;questiontext&gt;Priority _____ refers to the situation of a high priority process waiting for a low priority process to complete &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answers&gt;&#10;                &lt;answer&gt;&#10;                    &lt;guid&gt;D3C8C92CD2D14CAAA20ED12BAF68751B&lt;/guid&gt;&#10;                    &lt;answertext&gt;Preemption &lt;/answertext&gt;&#10;                    &lt;valuetype&gt;-1&lt;/valuetype&gt;&#10;                &lt;/answer&gt;&#10;                &lt;answer&gt;&#10;                    &lt;guid&gt;85C8303F1E174BB99E1A9281E73FD0D2&lt;/guid&gt;&#10;                    &lt;answertext&gt;Inversion&lt;/answertext&gt;&#10;                    &lt;valuetype&gt;1&lt;/valuetype&gt;&#10;                &lt;/answer&gt;&#10;                &lt;answer&gt;&#10;                    &lt;guid&gt;4D6D3261694947D381298AD6AB6D40A9&lt;/guid&gt;&#10;                    &lt;answertext&gt;Inheritance&lt;/answertext&gt;&#10;                    &lt;valuetype&gt;-1&lt;/valuetype&gt;&#10;                &lt;/answer&gt;&#10;                &lt;answer&gt;&#10;                    &lt;guid&gt;1AF1E07D29814B38875A45DBE182873D&lt;/guid&gt;&#10;                    &lt;answertext&gt;Interruption&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55.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56.xml><?xml version="1.0" encoding="utf-8"?>
<p:tagLst xmlns:a="http://schemas.openxmlformats.org/drawingml/2006/main" xmlns:r="http://schemas.openxmlformats.org/officeDocument/2006/relationships" xmlns:p="http://schemas.openxmlformats.org/presentationml/2006/main">
  <p:tag name="ZEROBASED" val="False"/>
</p:tagLst>
</file>

<file path=ppt/tags/tag157.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A4F21AF03923498283829DBBBCD8B37C&lt;/guid&gt;&#10;        &lt;description /&gt;&#10;        &lt;date&gt;10/30/2015 11:54:00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95EF3A19A3094C7D9AE629F01BD75744&lt;/guid&gt;&#10;            &lt;repollguid&gt;7459462B1C054D9EA6D038C75B1B18C4&lt;/repollguid&gt;&#10;            &lt;sourceid&gt;6665F0E3504C40B695F7B1CCA720AAD3&lt;/sourceid&gt;&#10;            &lt;questiontext&gt;How many user-selectable priority levels are available within Windows&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answers&gt;&#10;                &lt;answer&gt;&#10;                    &lt;guid&gt;B484F05A48764E80A3590173C7BAE904&lt;/guid&gt;&#10;                    &lt;answertext&gt;2&lt;/answertext&gt;&#10;                    &lt;valuetype&gt;-1&lt;/valuetype&gt;&#10;                &lt;/answer&gt;&#10;                &lt;answer&gt;&#10;                    &lt;guid&gt;F298F768E5E04EA48E32EAFEB9576640&lt;/guid&gt;&#10;                    &lt;answertext&gt;5&lt;/answertext&gt;&#10;                    &lt;valuetype&gt;1&lt;/valuetype&gt;&#10;                &lt;/answer&gt;&#10;                &lt;answer&gt;&#10;                    &lt;guid&gt;C0761A4693C2450CA61CE5014FB7E045&lt;/guid&gt;&#10;                    &lt;answertext&gt;8&lt;/answertext&gt;&#10;                    &lt;valuetype&gt;-1&lt;/valuetype&gt;&#10;                &lt;/answer&gt;&#10;                &lt;answer&gt;&#10;                    &lt;guid&gt;CDDE651DCD1D48FFA4A375B1F7A18206&lt;/guid&gt;&#10;                    &lt;answertext&gt;16&lt;/answertext&gt;&#10;                    &lt;valuetype&gt;-1&lt;/valuetype&gt;&#10;                &lt;/answer&gt;&#10;                &lt;answer&gt;&#10;                    &lt;guid&gt;99F0E8A57F4B4079A324ED007A9AD6D5&lt;/guid&gt;&#10;                    &lt;answertext&gt;32&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58.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59.xml><?xml version="1.0" encoding="utf-8"?>
<p:tagLst xmlns:a="http://schemas.openxmlformats.org/drawingml/2006/main" xmlns:r="http://schemas.openxmlformats.org/officeDocument/2006/relationships" xmlns:p="http://schemas.openxmlformats.org/presentationml/2006/main">
  <p:tag name="ZEROBASED" val="False"/>
</p:tagLst>
</file>

<file path=ppt/tags/tag16.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1"/>
  <p:tag name="COLORTYPE" val="SCHEME"/>
</p:tagLst>
</file>

<file path=ppt/tags/tag160.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E60DB68129ED4362BD05C96E92647B7A&lt;/guid&gt;&#10;        &lt;description /&gt;&#10;        &lt;date&gt;11/2/2015 10:54:23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8610D5FFD79549C0AF96E26D8C63A350&lt;/guid&gt;&#10;            &lt;repollguid&gt;5CDAF9411B724DC8B52D9F3EA2CE0DFB&lt;/repollguid&gt;&#10;            &lt;sourceid&gt;CF5D3D2CD9EF4EC19CB5CB9F7DD52C95&lt;/sourceid&gt;&#10;            &lt;questiontext&gt;On spindle-based hard drives, the SCAN algorithm attempts to reduce &lt;/questiontext&gt;&#10;            &lt;showresults&gt;True&lt;/showresults&gt;&#10;            &lt;responsegrid&gt;0&lt;/responsegrid&gt;&#10;            &lt;countdowntimer&gt;False&lt;/countdowntimer&gt;&#10;            &lt;countdowntime&gt;30&lt;/countdowntime&gt;&#10;            &lt;correctvalue&gt;1&lt;/correctvalue&gt;&#10;            &lt;incorrectvalue&gt;0&lt;/incorrectvalue&gt;&#10;            &lt;responselimit&gt;2&lt;/responselimit&gt;&#10;            &lt;bulletstyle&gt;2&lt;/bulletstyle&gt;&#10;            &lt;answers&gt;&#10;                &lt;answer&gt;&#10;                    &lt;guid&gt;BCB72AFCB0054DB08343F666351B3A5D&lt;/guid&gt;&#10;                    &lt;answertext&gt;Page faults&lt;/answertext&gt;&#10;                    &lt;valuetype&gt;-1&lt;/valuetype&gt;&#10;                &lt;/answer&gt;&#10;                &lt;answer&gt;&#10;                    &lt;guid&gt;78AE1357FA514AFDA221FAC1568F7C60&lt;/guid&gt;&#10;                    &lt;answertext&gt;Rotational Delay&lt;/answertext&gt;&#10;                    &lt;valuetype&gt;-1&lt;/valuetype&gt;&#10;                &lt;/answer&gt;&#10;                &lt;answer&gt;&#10;                    &lt;guid&gt;687FD8D878BD4313BA0D393855D11C6A&lt;/guid&gt;&#10;                    &lt;answertext&gt;Changes in direction of the reading head&lt;/answertext&gt;&#10;                    &lt;valuetype&gt;1&lt;/valuetype&gt;&#10;                &lt;/answer&gt;&#10;                &lt;answer&gt;&#10;                    &lt;guid&gt;FBDE68A9F8C2421B880CB383E6DFC9D4&lt;/guid&gt;&#10;                    &lt;answertext&gt;Seek tim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61.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NUMBERFORMAT" val="0"/>
  <p:tag name="LABELFORMAT" val="1"/>
  <p:tag name="COLORTYPE" val="SCHEME"/>
</p:tagLst>
</file>

<file path=ppt/tags/tag162.xml><?xml version="1.0" encoding="utf-8"?>
<p:tagLst xmlns:a="http://schemas.openxmlformats.org/drawingml/2006/main" xmlns:r="http://schemas.openxmlformats.org/officeDocument/2006/relationships" xmlns:p="http://schemas.openxmlformats.org/presentationml/2006/main">
  <p:tag name="ZEROBASED" val="False"/>
</p:tagLst>
</file>

<file path=ppt/tags/tag163.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341BC4F466344B5E8482AA67641A9460&lt;/guid&gt;&#10;        &lt;description /&gt;&#10;        &lt;date&gt;11/2/2015 10:58:20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1A5B0EF0DE504996A1207000AA39C676&lt;/guid&gt;&#10;            &lt;repollguid&gt;ABB804D5AADE48ED9625E5F997E8F61D&lt;/repollguid&gt;&#10;            &lt;sourceid&gt;9CDE1F5495514D2D8110F264073DE1C2&lt;/sourceid&gt;&#10;            &lt;questiontext&gt;Direct Memory Access can incorporate a separate bus to perform I/O&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truefalse&gt;True&lt;/truefalse&gt;&#10;            &lt;answers&gt;&#10;                &lt;answer&gt;&#10;                    &lt;guid&gt;77C0F1905BD44897B7EC636AEA9830E4&lt;/guid&gt;&#10;                    &lt;answertext&gt;True&lt;/answertext&gt;&#10;                    &lt;valuetype&gt;1&lt;/valuetype&gt;&#10;                &lt;/answer&gt;&#10;                &lt;answer&gt;&#10;                    &lt;guid&gt;AAFB6FB61D0148B5A7A855793E85B0D8&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64.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0"/>
  <p:tag name="COLORTYPE" val="SCHEME"/>
</p:tagLst>
</file>

<file path=ppt/tags/tag165.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746A68A10D26411D933622B2B9F7A4C0&lt;/guid&gt;&#10;        &lt;description /&gt;&#10;        &lt;date&gt;11/2/2015 11:03:28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4FCC03754A844B71830B2A8FF0ACF9EF&lt;/guid&gt;&#10;            &lt;repollguid&gt;9C048FA804E246E9A56E18E682730AAB&lt;/repollguid&gt;&#10;            &lt;sourceid&gt;0C711DEDE58E4A4B9B18081AA27ED9B6&lt;/sourceid&gt;&#10;            &lt;questiontext&gt;Which has the best opportunity for increased performance&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answers&gt;&#10;                &lt;answer&gt;&#10;                    &lt;guid&gt;F14EE21F62AE413EA084841BC06A3DEF&lt;/guid&gt;&#10;                    &lt;answertext&gt;No buffering&lt;/answertext&gt;&#10;                    &lt;valuetype&gt;-1&lt;/valuetype&gt;&#10;                &lt;/answer&gt;&#10;                &lt;answer&gt;&#10;                    &lt;guid&gt;27A2B969DC9D406BAA4A1BF4661DE37E&lt;/guid&gt;&#10;                    &lt;answertext&gt;Single buffering&lt;/answertext&gt;&#10;                    &lt;valuetype&gt;-1&lt;/valuetype&gt;&#10;                &lt;/answer&gt;&#10;                &lt;answer&gt;&#10;                    &lt;guid&gt;B67BECC583954BDEB8C1677E666BB609&lt;/guid&gt;&#10;                    &lt;answertext&gt;Double buffering&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66.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67.xml><?xml version="1.0" encoding="utf-8"?>
<p:tagLst xmlns:a="http://schemas.openxmlformats.org/drawingml/2006/main" xmlns:r="http://schemas.openxmlformats.org/officeDocument/2006/relationships" xmlns:p="http://schemas.openxmlformats.org/presentationml/2006/main">
  <p:tag name="ZEROBASED" val="False"/>
</p:tagLst>
</file>

<file path=ppt/tags/tag168.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40E90A0749C54099AA87259369627A97&lt;/guid&gt;&#10;        &lt;description /&gt;&#10;        &lt;date&gt;10/30/2015 1:18:44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58D7FFDC37584B268BD42AB9C365E1E3&lt;/guid&gt;&#10;            &lt;repollguid&gt;A53C4ECF3CF748C8820F0CC38F384B8A&lt;/repollguid&gt;&#10;            &lt;sourceid&gt;C50B3F29F7FA470F97D13A35A2FAB34C&lt;/sourceid&gt;&#10;            &lt;questiontext&gt;When would a priority-based disk access approach be most appropriate&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answers&gt;&#10;                &lt;answer&gt;&#10;                    &lt;guid&gt;CE8C46420C15425FBC3933015779F0A9&lt;/guid&gt;&#10;                    &lt;answertext&gt;Never &lt;/answertext&gt;&#10;                    &lt;valuetype&gt;-1&lt;/valuetype&gt;&#10;                &lt;/answer&gt;&#10;                &lt;answer&gt;&#10;                    &lt;guid&gt;38F1EC15603241B8BF0228013EBCF6A5&lt;/guid&gt;&#10;                    &lt;answertext&gt;Batch systems&lt;/answertext&gt;&#10;                    &lt;valuetype&gt;-1&lt;/valuetype&gt;&#10;                &lt;/answer&gt;&#10;                &lt;answer&gt;&#10;                    &lt;guid&gt;4C1332FD7DA3437AAE5644133DDBF688&lt;/guid&gt;&#10;                    &lt;answertext&gt;User-interactive systems&lt;/answertext&gt;&#10;                    &lt;valuetype&gt;-1&lt;/valuetype&gt;&#10;                &lt;/answer&gt;&#10;                &lt;answer&gt;&#10;                    &lt;guid&gt;8B59975EA83C4B5AB9625459C085DE39&lt;/guid&gt;&#10;                    &lt;answertext&gt;Mixed-mode systems (user + batch) operations&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69.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7.xml><?xml version="1.0" encoding="utf-8"?>
<p:tagLst xmlns:a="http://schemas.openxmlformats.org/drawingml/2006/main" xmlns:r="http://schemas.openxmlformats.org/officeDocument/2006/relationships" xmlns:p="http://schemas.openxmlformats.org/presentationml/2006/main">
  <p:tag name="ZEROBASED" val="False"/>
</p:tagLst>
</file>

<file path=ppt/tags/tag170.xml><?xml version="1.0" encoding="utf-8"?>
<p:tagLst xmlns:a="http://schemas.openxmlformats.org/drawingml/2006/main" xmlns:r="http://schemas.openxmlformats.org/officeDocument/2006/relationships" xmlns:p="http://schemas.openxmlformats.org/presentationml/2006/main">
  <p:tag name="ZEROBASED" val="False"/>
</p:tagLst>
</file>

<file path=ppt/tags/tag171.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E26FB0905B884065AC07046EE26BB6F9&lt;/guid&gt;&#10;        &lt;description /&gt;&#10;        &lt;date&gt;11/4/2015 9:15:11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D3561AF3C99F447B8A8E02BC74F99EF4&lt;/guid&gt;&#10;            &lt;repollguid&gt;F0207E3552584E759E970C9E8AB17ADF&lt;/repollguid&gt;&#10;            &lt;sourceid&gt;24D4BBCE83F44846A14C57F55B0E3601&lt;/sourceid&gt;&#10;            &lt;questiontext&gt;Which 2 are the most used RAID configurations in consumer systems&lt;/questiontext&gt;&#10;            &lt;showresults&gt;True&lt;/showresults&gt;&#10;            &lt;responsegrid&gt;0&lt;/responsegrid&gt;&#10;            &lt;countdowntimer&gt;False&lt;/countdowntimer&gt;&#10;            &lt;countdowntime&gt;30&lt;/countdowntime&gt;&#10;            &lt;correctvalue&gt;1&lt;/correctvalue&gt;&#10;            &lt;incorrectvalue&gt;0&lt;/incorrectvalue&gt;&#10;            &lt;responselimit&gt;2&lt;/responselimit&gt;&#10;            &lt;allornothingscoring&gt;True&lt;/allornothingscoring&gt;&#10;            &lt;bulletstyle&gt;2&lt;/bulletstyle&gt;&#10;            &lt;answers&gt;&#10;                &lt;answer&gt;&#10;                    &lt;guid&gt;2AB7272CFFF94C7D8F0FB1918D1F7FC2&lt;/guid&gt;&#10;                    &lt;answertext&gt;0&lt;/answertext&gt;&#10;                    &lt;valuetype&gt;1&lt;/valuetype&gt;&#10;                &lt;/answer&gt;&#10;                &lt;answer&gt;&#10;                    &lt;guid&gt;A2A7F3D088D84A29B90207C1F57CCE35&lt;/guid&gt;&#10;                    &lt;answertext&gt;1&lt;/answertext&gt;&#10;                    &lt;valuetype&gt;1&lt;/valuetype&gt;&#10;                &lt;/answer&gt;&#10;                &lt;answer&gt;&#10;                    &lt;guid&gt;4ECE939FC30340E18F0EFBA9C7377A67&lt;/guid&gt;&#10;                    &lt;answertext&gt;2&lt;/answertext&gt;&#10;                    &lt;valuetype&gt;-1&lt;/valuetype&gt;&#10;                &lt;/answer&gt;&#10;                &lt;answer&gt;&#10;                    &lt;guid&gt;B8CAC2D71CC24AAE9C4FDB503425E346&lt;/guid&gt;&#10;                    &lt;answertext&gt;3&lt;/answertext&gt;&#10;                    &lt;valuetype&gt;-1&lt;/valuetype&gt;&#10;                &lt;/answer&gt;&#10;                &lt;answer&gt;&#10;                    &lt;guid&gt;5CFD07CB924240FFB4B6836296B5D1BE&lt;/guid&gt;&#10;                    &lt;answertext&gt;4&lt;/answertext&gt;&#10;                    &lt;valuetype&gt;-1&lt;/valuetype&gt;&#10;                &lt;/answer&gt;&#10;                &lt;answer&gt;&#10;                    &lt;guid&gt;238FD17BE3C54139980F9F3AF662897A&lt;/guid&gt;&#10;                    &lt;answertext&gt;5&lt;/answertext&gt;&#10;                    &lt;valuetype&gt;-1&lt;/valuetype&gt;&#10;                &lt;/answer&gt;&#10;                &lt;answer&gt;&#10;                    &lt;guid&gt;3AC609C9F28B4E15B903DCA4A73A318B&lt;/guid&gt;&#10;                    &lt;answertext&gt;6&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72.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73.xml><?xml version="1.0" encoding="utf-8"?>
<p:tagLst xmlns:a="http://schemas.openxmlformats.org/drawingml/2006/main" xmlns:r="http://schemas.openxmlformats.org/officeDocument/2006/relationships" xmlns:p="http://schemas.openxmlformats.org/presentationml/2006/main">
  <p:tag name="ZEROBASED" val="False"/>
</p:tagLst>
</file>

<file path=ppt/tags/tag174.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BFC6FFF35A574F8BA5808591388EA173&lt;/guid&gt;&#10;        &lt;description /&gt;&#10;        &lt;date&gt;10/28/2015 1:15:59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DF73A021509547AB820EA373D3D73C3B&lt;/guid&gt;&#10;            &lt;repollguid&gt;F26246A5F6D2471ABD220CF761BF7949&lt;/repollguid&gt;&#10;            &lt;sourceid&gt;1BFAD97B46BC445982CEFF70B0E73EE0&lt;/sourceid&gt;&#10;            &lt;questiontext&gt;What granularities of process synchronization would be well suited for executing in a cluster environment&lt;/questiontext&gt;&#10;            &lt;showresults&gt;True&lt;/showresults&gt;&#10;            &lt;responsegrid&gt;0&lt;/responsegrid&gt;&#10;            &lt;countdowntimer&gt;False&lt;/countdowntimer&gt;&#10;            &lt;countdowntime&gt;30&lt;/countdowntime&gt;&#10;            &lt;correctvalue&gt;1&lt;/correctvalue&gt;&#10;            &lt;incorrectvalue&gt;-1&lt;/incorrectvalue&gt;&#10;            &lt;responselimit&gt;5&lt;/responselimit&gt;&#10;            &lt;bulletstyle&gt;2&lt;/bulletstyle&gt;&#10;            &lt;answers&gt;&#10;                &lt;answer&gt;&#10;                    &lt;guid&gt;3856979B9B95493EB04A2728E4E37502&lt;/guid&gt;&#10;                    &lt;answertext&gt;Fine&lt;/answertext&gt;&#10;                    &lt;valuetype&gt;-1&lt;/valuetype&gt;&#10;                &lt;/answer&gt;&#10;                &lt;answer&gt;&#10;                    &lt;guid&gt;B65BED86F7A244768BAC5022DC0E5016&lt;/guid&gt;&#10;                    &lt;answertext&gt;Medium&lt;/answertext&gt;&#10;                    &lt;valuetype&gt;-1&lt;/valuetype&gt;&#10;                &lt;/answer&gt;&#10;                &lt;answer&gt;&#10;                    &lt;guid&gt;4EC7C0A1BF3141088D79C59017743D27&lt;/guid&gt;&#10;                    &lt;answertext&gt;Coarse&lt;/answertext&gt;&#10;                    &lt;valuetype&gt;1&lt;/valuetype&gt;&#10;                &lt;/answer&gt;&#10;                &lt;answer&gt;&#10;                    &lt;guid&gt;EAAFE209AB3A413EBB119856EB141213&lt;/guid&gt;&#10;                    &lt;answertext&gt;Very Coarse&lt;/answertext&gt;&#10;                    &lt;valuetype&gt;1&lt;/valuetype&gt;&#10;                &lt;/answer&gt;&#10;                &lt;answer&gt;&#10;                    &lt;guid&gt;035FACD314B0459393F3409DB5E1BE88&lt;/guid&gt;&#10;                    &lt;answertext&gt;Independent&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75.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176.xml><?xml version="1.0" encoding="utf-8"?>
<p:tagLst xmlns:a="http://schemas.openxmlformats.org/drawingml/2006/main" xmlns:r="http://schemas.openxmlformats.org/officeDocument/2006/relationships" xmlns:p="http://schemas.openxmlformats.org/presentationml/2006/main">
  <p:tag name="ZEROBASED" val="False"/>
</p:tagLst>
</file>

<file path=ppt/tags/tag177.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2A6AE4AF91734122AE0EBCF8FDA0319D&lt;/guid&gt;&#10;        &lt;description /&gt;&#10;        &lt;date&gt;10/16/2015 1:12:56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143228C7E9BD41E587C7178A2F7AAF98&lt;/guid&gt;&#10;            &lt;repollguid&gt;56D84ED19AEC459590164CE606FEC004&lt;/repollguid&gt;&#10;            &lt;sourceid&gt;ED19F44972C846C2AEBD966C5D055139&lt;/sourceid&gt;&#10;            &lt;questiontext&gt;Memory segmentation is visible to the programmer but paging is transparent&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0F3F5EF6F88F4715A4C427289D7794C5&lt;/guid&gt;&#10;                    &lt;answertext&gt;True&lt;/answertext&gt;&#10;                    &lt;valuetype&gt;1&lt;/valuetype&gt;&#10;                &lt;/answer&gt;&#10;                &lt;answer&gt;&#10;                    &lt;guid&gt;BC1DEC2EA6F64BD38282C9CCFA7E63D4&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78.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0"/>
  <p:tag name="COLORTYPE" val="SCHEME"/>
</p:tagLst>
</file>

<file path=ppt/tags/tag18.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FEC5B89B529748CDB1CBC267CE7E9524&lt;/guid&gt;&#10;        &lt;description /&gt;&#10;        &lt;date&gt;8/25/2015 6:46:42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6D68D66C2C8F4EADAB2945F8405D3015&lt;/guid&gt;&#10;            &lt;repollguid&gt;1F3995B5949E4740BAE62D1F5A8CC916&lt;/repollguid&gt;&#10;            &lt;sourceid&gt;F8E9E2B1AA2B4DDB9EACC3A8CB7735D1&lt;/sourceid&gt;&#10;            &lt;questiontext&gt;The _________ chooses which block to replace when a new block is to be loaded into the cache and the cache already has all slots filled with other blocks.&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3BAEDB882BC9405A86642BEE693D68FD&lt;/guid&gt;&#10;                    &lt;answertext&gt;Memory Controller&lt;/answertext&gt;&#10;                    &lt;valuetype&gt;-1&lt;/valuetype&gt;&#10;                &lt;/answer&gt;&#10;                &lt;answer&gt;&#10;                    &lt;guid&gt;95C05B4ADD8849FEA98250EBC9F5E189&lt;/guid&gt;&#10;                    &lt;answertext&gt;Mapping Function&lt;/answertext&gt;&#10;                    &lt;valuetype&gt;-1&lt;/valuetype&gt;&#10;                &lt;/answer&gt;&#10;                &lt;answer&gt;&#10;                    &lt;guid&gt;BC0F2C07A7274EF69976D498BC1F0C7F&lt;/guid&gt;&#10;                    &lt;answertext&gt;Write Policy &lt;/answertext&gt;&#10;                    &lt;valuetype&gt;-1&lt;/valuetype&gt;&#10;                &lt;/answer&gt;&#10;                &lt;answer&gt;&#10;                    &lt;guid&gt;775E8D8E01BC479283AE48AB5CC2A3D9&lt;/guid&gt;&#10;                    &lt;answertext&gt;Replacement Algorithm &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19.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1"/>
  <p:tag name="COLORTYPE" val="SCHEME"/>
</p:tagLst>
</file>

<file path=ppt/tags/tag2.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D1E103623DDF4F0BBB112241B2A90E23&lt;/guid&gt;&#10;        &lt;description /&gt;&#10;        &lt;date&gt;8/25/2015 6:13:42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2439B3A2FFBE46788953B973B9BBC622&lt;/guid&gt;&#10;            &lt;repollguid&gt;6C941DFE253B4EB1991F67DF3DD87250&lt;/repollguid&gt;&#10;            &lt;sourceid&gt;40584504041649FB8CBB9EE70F78A346&lt;/sourceid&gt;&#10;            &lt;questiontext&gt;The four main structural elements of a computer system are:&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CC3F207699BE427CB169D63C47565E3A&lt;/guid&gt;&#10;                    &lt;answertext&gt;Processor, Registers, Main Memory and System Bus&lt;/answertext&gt;&#10;                    &lt;valuetype&gt;-1&lt;/valuetype&gt;&#10;                &lt;/answer&gt;&#10;                &lt;answer&gt;&#10;                    &lt;guid&gt;6ADC1BB7174849AAB8E2B744B3981C9B&lt;/guid&gt;&#10;                    &lt;answertext&gt;Processor, Main Memory, I/O Modules and System Bus &lt;/answertext&gt;&#10;                    &lt;valuetype&gt;1&lt;/valuetype&gt;&#10;                &lt;/answer&gt;&#10;                &lt;answer&gt;&#10;                    &lt;guid&gt;CF0C1A3798254B729CC2343E837607FA&lt;/guid&gt;&#10;                    &lt;answertext&gt;Processor, I/O Modules, System Bus and Secondary Memory &lt;/answertext&gt;&#10;                    &lt;valuetype&gt;-1&lt;/valuetype&gt;&#10;                &lt;/answer&gt;&#10;                &lt;answer&gt;&#10;                    &lt;guid&gt;135A5BF8A4CD4B63953C96D3694CAF0E&lt;/guid&gt;&#10;                    &lt;answertext&gt;Processor, Registers, I/O Modules and Main Memory &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20.xml><?xml version="1.0" encoding="utf-8"?>
<p:tagLst xmlns:a="http://schemas.openxmlformats.org/drawingml/2006/main" xmlns:r="http://schemas.openxmlformats.org/officeDocument/2006/relationships" xmlns:p="http://schemas.openxmlformats.org/presentationml/2006/main">
  <p:tag name="ZEROBASED" val="False"/>
</p:tagLst>
</file>

<file path=ppt/tags/tag21.xml><?xml version="1.0" encoding="utf-8"?>
<p:tagLst xmlns:a="http://schemas.openxmlformats.org/drawingml/2006/main" xmlns:r="http://schemas.openxmlformats.org/officeDocument/2006/relationships" xmlns:p="http://schemas.openxmlformats.org/presentationml/2006/main">
  <p:tag name="TYPE" val="TrueFalse"/>
  <p:tag name="TPQUESTIONXML" val="﻿&lt;?xml version=&quot;1.0&quot; encoding=&quot;utf-8&quot;?&gt;&#10;&lt;questionlist&gt;&#10;    &lt;properties&gt;&#10;        &lt;guid&gt;CC69A74F4536433EB0B6203628E272D8&lt;/guid&gt;&#10;        &lt;description /&gt;&#10;        &lt;date&gt;8/25/2015 6:44:04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7CA579E00F2140888F636E5C2793FED8&lt;/guid&gt;&#10;            &lt;repollguid&gt;0C280A17C4F4415693810F3A1178D4DA&lt;/repollguid&gt;&#10;            &lt;sourceid&gt;A54080801B2341BEAE52A6AA273CD6FF&lt;/sourceid&gt;&#10;            &lt;questiontext&gt;The “operating system” portion of main memory contains only the OS kernel&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519FDACF463243CFA9E81F2FC702E7EB&lt;/guid&gt;&#10;                    &lt;answertext&gt;True&lt;/answertext&gt;&#10;                    &lt;valuetype&gt;-1&lt;/valuetype&gt;&#10;                &lt;/answer&gt;&#10;                &lt;answer&gt;&#10;                    &lt;guid&gt;0817EEC927F24E349D44CE01272A8B1B&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22.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NUMBERFORMAT" val="0"/>
  <p:tag name="LABELFORMAT" val="0"/>
  <p:tag name="COLORTYPE" val="SCHEME"/>
</p:tagLst>
</file>

<file path=ppt/tags/tag23.xml><?xml version="1.0" encoding="utf-8"?>
<p:tagLst xmlns:a="http://schemas.openxmlformats.org/drawingml/2006/main" xmlns:r="http://schemas.openxmlformats.org/officeDocument/2006/relationships" xmlns:p="http://schemas.openxmlformats.org/presentationml/2006/main">
  <p:tag name="ZEROBASED" val="False"/>
</p:tagLst>
</file>

<file path=ppt/tags/tag24.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D596532635324E4EB8B1919786B06B81&lt;/guid&gt;&#10;        &lt;description /&gt;&#10;        &lt;date&gt;9/4/2015 11:54:21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0FF3C0DCAD324C4B909E0E2BC2D0A955&lt;/guid&gt;&#10;            &lt;repollguid&gt;5570EEC584434B0ABD0D748ECC19EEED&lt;/repollguid&gt;&#10;            &lt;sourceid&gt;D04740B5761F436D900DE9A11EE56FD3&lt;/sourceid&gt;&#10;            &lt;questiontext&gt;When the OS creates a new process, the first two steps are…&lt;/questiontext&gt;&#10;            &lt;showresults&gt;True&lt;/showresults&gt;&#10;            &lt;responsegrid&gt;0&lt;/responsegrid&gt;&#10;            &lt;countdowntimer&gt;False&lt;/countdowntimer&gt;&#10;            &lt;countdowntime&gt;30&lt;/countdowntime&gt;&#10;            &lt;correctvalue&gt;2&lt;/correctvalue&gt;&#10;            &lt;incorrectvalue&gt;1&lt;/incorrectvalue&gt;&#10;            &lt;responselimit&gt;2&lt;/responselimit&gt;&#10;            &lt;bulletstyle&gt;2&lt;/bulletstyle&gt;&#10;            &lt;answers&gt;&#10;                &lt;answer&gt;&#10;                    &lt;guid&gt;0193B58660B044759414BB6FCFC9975A&lt;/guid&gt;&#10;                    &lt;answertext&gt;Initialize the process control block&lt;/answertext&gt;&#10;                    &lt;valuetype&gt;-1&lt;/valuetype&gt;&#10;                &lt;/answer&gt;&#10;                &lt;answer&gt;&#10;                    &lt;guid&gt;F841F9A7B1C948FEAC8216AA4EE8E5D6&lt;/guid&gt;&#10;                    &lt;answertext&gt;Allocate space&lt;/answertext&gt;&#10;                    &lt;valuetype&gt;1&lt;/valuetype&gt;&#10;                &lt;/answer&gt;&#10;                &lt;answer&gt;&#10;                    &lt;guid&gt;0E04A29F655044F5A86336ED85976470&lt;/guid&gt;&#10;                    &lt;answertext&gt;Assign a unique process ID&lt;/answertext&gt;&#10;                    &lt;valuetype&gt;1&lt;/valuetype&gt;&#10;                &lt;/answer&gt;&#10;                &lt;answer&gt;&#10;                    &lt;guid&gt;A73C9BAA0F5E4BA4838748A965D46A8C&lt;/guid&gt;&#10;                    &lt;answertext&gt;Set linkages&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25.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NUMBERFORMAT" val="0"/>
  <p:tag name="LABELFORMAT" val="0"/>
  <p:tag name="COLORTYPE" val="SCHEME"/>
</p:tagLst>
</file>

<file path=ppt/tags/tag26.xml><?xml version="1.0" encoding="utf-8"?>
<p:tagLst xmlns:a="http://schemas.openxmlformats.org/drawingml/2006/main" xmlns:r="http://schemas.openxmlformats.org/officeDocument/2006/relationships" xmlns:p="http://schemas.openxmlformats.org/presentationml/2006/main">
  <p:tag name="ZEROBASED" val="False"/>
</p:tagLst>
</file>

<file path=ppt/tags/tag27.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108D1E99893B45C496171F67569588E2&lt;/guid&gt;&#10;        &lt;description /&gt;&#10;        &lt;date&gt;9/9/2015 11:26:05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50B95D5F01C1490CB48E3E2D7F6BAD05&lt;/guid&gt;&#10;            &lt;repollguid&gt;D71469AADF0545B2ADF94F64B7F139D0&lt;/repollguid&gt;&#10;            &lt;sourceid&gt;DDE47F596F2C4091A464A6A5BCBB03D3&lt;/sourceid&gt;&#10;            &lt;questiontext&gt;What are the two modes of execution associated with instruction execution?&lt;/questiontext&gt;&#10;            &lt;showresults&gt;True&lt;/showresults&gt;&#10;            &lt;responsegrid&gt;0&lt;/responsegrid&gt;&#10;            &lt;countdowntimer&gt;False&lt;/countdowntimer&gt;&#10;            &lt;countdowntime&gt;30&lt;/countdowntime&gt;&#10;            &lt;correctvalue&gt;1&lt;/correctvalue&gt;&#10;            &lt;incorrectvalue&gt;0&lt;/incorrectvalue&gt;&#10;            &lt;responselimit&gt;2&lt;/responselimit&gt;&#10;            &lt;bulletstyle&gt;2&lt;/bulletstyle&gt;&#10;            &lt;answers&gt;&#10;                &lt;answer&gt;&#10;                    &lt;guid&gt;65B94DFD5B1F42C2861212BA6C227FCF&lt;/guid&gt;&#10;                    &lt;answertext&gt;System&lt;/answertext&gt;&#10;                    &lt;valuetype&gt;1&lt;/valuetype&gt;&#10;                &lt;/answer&gt;&#10;                &lt;answer&gt;&#10;                    &lt;guid&gt;3847CD903E554E6A9D6ECC614A66F3F2&lt;/guid&gt;&#10;                    &lt;answertext&gt;Privileged&lt;/answertext&gt;&#10;                    &lt;valuetype&gt;-1&lt;/valuetype&gt;&#10;                &lt;/answer&gt;&#10;                &lt;answer&gt;&#10;                    &lt;guid&gt;E80166F3E24C4C7497BCB4F81CA680D4&lt;/guid&gt;&#10;                    &lt;answertext&gt;User&lt;/answertext&gt;&#10;                    &lt;valuetype&gt;1&lt;/valuetype&gt;&#10;                &lt;/answer&gt;&#10;                &lt;answer&gt;&#10;                    &lt;guid&gt;3B50BCB915B34A6B977BE48DDC723723&lt;/guid&gt;&#10;                    &lt;answertext&gt;Kernel&lt;/answertext&gt;&#10;                    &lt;valuetype&gt;1&lt;/valuetype&gt;&#10;                &lt;/answer&gt;&#10;                &lt;answer&gt;&#10;                    &lt;guid&gt;161A1DE73380421F9871BCF76E04344A&lt;/guid&gt;&#10;                    &lt;answertext&gt;Privat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28.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NUMBERFORMAT" val="0"/>
  <p:tag name="LABELFORMAT" val="0"/>
  <p:tag name="COLORTYPE" val="SCHEME"/>
</p:tagLst>
</file>

<file path=ppt/tags/tag29.xml><?xml version="1.0" encoding="utf-8"?>
<p:tagLst xmlns:a="http://schemas.openxmlformats.org/drawingml/2006/main" xmlns:r="http://schemas.openxmlformats.org/officeDocument/2006/relationships" xmlns:p="http://schemas.openxmlformats.org/presentationml/2006/main">
  <p:tag name="ZEROBASED" val="False"/>
</p:tagLst>
</file>

<file path=ppt/tags/tag3.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NUMBERFORMAT" val="0"/>
  <p:tag name="LABELFORMAT" val="1"/>
  <p:tag name="COLORTYPE" val="SCHEME"/>
</p:tagLst>
</file>

<file path=ppt/tags/tag30.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E90AB29384E344DA8960ABE37D0C311F&lt;/guid&gt;&#10;        &lt;description /&gt;&#10;        &lt;date&gt;10/2/2015 11:59:01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0D7167B6D70943DB84D2051EB5BC4D4D&lt;/guid&gt;&#10;            &lt;repollguid&gt;B590BEA3AE5F445DBB1EECB3DD43EF2B&lt;/repollguid&gt;&#10;            &lt;sourceid&gt;B72B7FB1D05149AF8BEDA49D928BDB9C&lt;/sourceid&gt;&#10;            &lt;questiontext&gt;Passing variables by reference with Remote Procedure Calls could be difficult because of&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ACE7ABBBBEAA4A7B8683CD53613D82B4&lt;/guid&gt;&#10;                    &lt;answertext&gt;Separate secondary memory&lt;/answertext&gt;&#10;                    &lt;valuetype&gt;-1&lt;/valuetype&gt;&#10;                &lt;/answer&gt;&#10;                &lt;answer&gt;&#10;                    &lt;guid&gt;3451EAF1FE1541E58EBD794AA069CC4B&lt;/guid&gt;&#10;                    &lt;answertext&gt;Deadlock &lt;/answertext&gt;&#10;                    &lt;valuetype&gt;-1&lt;/valuetype&gt;&#10;                &lt;/answer&gt;&#10;                &lt;answer&gt;&#10;                    &lt;guid&gt;D259D3EBAF344E71A7AEABC42B59B703&lt;/guid&gt;&#10;                    &lt;answertext&gt;Separate primary memory&lt;/answertext&gt;&#10;                    &lt;valuetype&gt;1&lt;/valuetype&gt;&#10;                &lt;/answer&gt;&#10;                &lt;answer&gt;&#10;                    &lt;guid&gt;015B50EC132A4A49A5B4263933226FC3&lt;/guid&gt;&#10;                    &lt;answertext&gt;Security &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31.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1"/>
  <p:tag name="COLORTYPE" val="SCHEME"/>
</p:tagLst>
</file>

<file path=ppt/tags/tag32.xml><?xml version="1.0" encoding="utf-8"?>
<p:tagLst xmlns:a="http://schemas.openxmlformats.org/drawingml/2006/main" xmlns:r="http://schemas.openxmlformats.org/officeDocument/2006/relationships" xmlns:p="http://schemas.openxmlformats.org/presentationml/2006/main">
  <p:tag name="ZEROBASED" val="False"/>
</p:tagLst>
</file>

<file path=ppt/tags/tag33.xml><?xml version="1.0" encoding="utf-8"?>
<p:tagLst xmlns:a="http://schemas.openxmlformats.org/drawingml/2006/main" xmlns:r="http://schemas.openxmlformats.org/officeDocument/2006/relationships" xmlns:p="http://schemas.openxmlformats.org/presentationml/2006/main">
  <p:tag name="TYPE" val="TrueFalse"/>
  <p:tag name="TPQUESTIONXML" val="﻿&lt;?xml version=&quot;1.0&quot; encoding=&quot;utf-8&quot;?&gt;&#10;&lt;questionlist&gt;&#10;    &lt;properties&gt;&#10;        &lt;guid&gt;A2AC6100FAA84FF990227BCD5B36AB69&lt;/guid&gt;&#10;        &lt;description /&gt;&#10;        &lt;date&gt;9/9/2015 11:29:44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D518056133C049B8931D332D6DF6045E&lt;/guid&gt;&#10;            &lt;repollguid&gt;27B5D4125B494F10A57AD0D081AC14DE&lt;/repollguid&gt;&#10;            &lt;sourceid&gt;658086F821264D0C8BC129D9755F2463&lt;/sourceid&gt;&#10;            &lt;questiontext&gt;A Trap is an interrupt that is fatal.&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7C17C16C24D44ADA9152C1A6F6808593&lt;/guid&gt;&#10;                    &lt;answertext&gt;True&lt;/answertext&gt;&#10;                    &lt;valuetype&gt;-1&lt;/valuetype&gt;&#10;                &lt;/answer&gt;&#10;                &lt;answer&gt;&#10;                    &lt;guid&gt;710A129FBC044A54A80A80459ED3CC17&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34.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0"/>
  <p:tag name="COLORTYPE" val="SCHEME"/>
</p:tagLst>
</file>

<file path=ppt/tags/tag35.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31096297B5894E01BE68B8FDC3F64FB8&lt;/guid&gt;&#10;        &lt;description /&gt;&#10;        &lt;date&gt;10/5/2015 10:28:17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0C6B971167E34AB8A584D700DA7D5CBF&lt;/guid&gt;&#10;            &lt;repollguid&gt;56D9C3A144A04908974B11C0E86ACEE0&lt;/repollguid&gt;&#10;            &lt;sourceid&gt;CA5AC07C9D044447833E1639BE4749EA&lt;/sourceid&gt;&#10;            &lt;questiontext&gt;What might need to be incorporated when utilizing nested interrupts&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9892A4390E3A4AA4BBFB5EE5F4681689&lt;/guid&gt;&#10;                    &lt;answertext&gt;Round robin scheduling&lt;/answertext&gt;&#10;                    &lt;valuetype&gt;-1&lt;/valuetype&gt;&#10;                &lt;/answer&gt;&#10;                &lt;answer&gt;&#10;                    &lt;guid&gt;C28B333BDC654AAE9682289EF9D9FD41&lt;/guid&gt;&#10;                    &lt;answertext&gt;First in First out scheduling&lt;/answertext&gt;&#10;                    &lt;valuetype&gt;-1&lt;/valuetype&gt;&#10;                &lt;/answer&gt;&#10;                &lt;answer&gt;&#10;                    &lt;guid&gt;5DBBCA184B4C41ABAAAD481E38D51471&lt;/guid&gt;&#10;                    &lt;answertext&gt;Prioritization&lt;/answertext&gt;&#10;                    &lt;valuetype&gt;1&lt;/valuetype&gt;&#10;                &lt;/answer&gt;&#10;                &lt;answer&gt;&#10;                    &lt;guid&gt;04C29E4437A44CCA94636FCA346B7B22&lt;/guid&gt;&#10;                    &lt;answertext&gt;Spin locks&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36.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37.xml><?xml version="1.0" encoding="utf-8"?>
<p:tagLst xmlns:a="http://schemas.openxmlformats.org/drawingml/2006/main" xmlns:r="http://schemas.openxmlformats.org/officeDocument/2006/relationships" xmlns:p="http://schemas.openxmlformats.org/presentationml/2006/main">
  <p:tag name="ZEROBASED" val="False"/>
</p:tagLst>
</file>

<file path=ppt/tags/tag38.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AE54B178B50446EA9E3E3650900BE307&lt;/guid&gt;&#10;        &lt;description /&gt;&#10;        &lt;date&gt;9/9/2015 11:32:56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00FC8381044F41399A1D94F130DE8F20&lt;/guid&gt;&#10;            &lt;repollguid&gt;3BB13A9A425449FFAFB19C4EF825A1A6&lt;/repollguid&gt;&#10;            &lt;sourceid&gt;A84CEAB4F2F7414FA84CDEF26182A370&lt;/sourceid&gt;&#10;            &lt;questiontext&gt;Which OS model is most typically used on Linux systems?&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3B3FBF31C0B741CAA7B01AADE05C75E1&lt;/guid&gt;&#10;                    &lt;answertext&gt;Separate Kernel&lt;/answertext&gt;&#10;                    &lt;valuetype&gt;-1&lt;/valuetype&gt;&#10;                &lt;/answer&gt;&#10;                &lt;answer&gt;&#10;                    &lt;guid&gt;0C9AF50BAD9D457F94B5AA8D9173A71B&lt;/guid&gt;&#10;                    &lt;answertext&gt;Within User Processes&lt;/answertext&gt;&#10;                    &lt;valuetype&gt;1&lt;/valuetype&gt;&#10;                &lt;/answer&gt;&#10;                &lt;answer&gt;&#10;                    &lt;guid&gt;F245F7191F704B64A78B805E830D164F&lt;/guid&gt;&#10;                    &lt;answertext&gt;Separate Processes&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39.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4.xml><?xml version="1.0" encoding="utf-8"?>
<p:tagLst xmlns:a="http://schemas.openxmlformats.org/drawingml/2006/main" xmlns:r="http://schemas.openxmlformats.org/officeDocument/2006/relationships" xmlns:p="http://schemas.openxmlformats.org/presentationml/2006/main">
  <p:tag name="ZEROBASED" val="False"/>
</p:tagLst>
</file>

<file path=ppt/tags/tag40.xml><?xml version="1.0" encoding="utf-8"?>
<p:tagLst xmlns:a="http://schemas.openxmlformats.org/drawingml/2006/main" xmlns:r="http://schemas.openxmlformats.org/officeDocument/2006/relationships" xmlns:p="http://schemas.openxmlformats.org/presentationml/2006/main">
  <p:tag name="ZEROBASED" val="False"/>
</p:tagLst>
</file>

<file path=ppt/tags/tag41.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F29B10D07F574E0982CE6242AF67A08A&lt;/guid&gt;&#10;        &lt;description /&gt;&#10;        &lt;date&gt;9/11/2015 8:25:01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65791CFF4B004996BA382260D54F2611&lt;/guid&gt;&#10;            &lt;repollguid&gt;61469E4FFE884B028BF29CDB082FDF51&lt;/repollguid&gt;&#10;            &lt;sourceid&gt;1B913B998B794C74BA8738420728BBE4&lt;/sourceid&gt;&#10;            &lt;questiontext&gt;Most modern operating systems operate with the following process to thread (P:T) paradigm&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47BAAB2680FC4B5AB630F0015D6A7FE9&lt;/guid&gt;&#10;                    &lt;answertext&gt;1:1&lt;/answertext&gt;&#10;                    &lt;valuetype&gt;-1&lt;/valuetype&gt;&#10;                &lt;/answer&gt;&#10;                &lt;answer&gt;&#10;                    &lt;guid&gt;9F90125632824932A1512DC2C9BEFD96&lt;/guid&gt;&#10;                    &lt;answertext&gt;1:M&lt;/answertext&gt;&#10;                    &lt;valuetype&gt;1&lt;/valuetype&gt;&#10;                &lt;/answer&gt;&#10;                &lt;answer&gt;&#10;                    &lt;guid&gt;2CF8E3254E5A459687306F1DEBD7B439&lt;/guid&gt;&#10;                    &lt;answertext&gt;M:1&lt;/answertext&gt;&#10;                    &lt;valuetype&gt;-1&lt;/valuetype&gt;&#10;                &lt;/answer&gt;&#10;                &lt;answer&gt;&#10;                    &lt;guid&gt;4897DCE8C6874099BE7E38E82145DE30&lt;/guid&gt;&#10;                    &lt;answertext&gt;M:N&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42.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LABELFORMAT" val="0"/>
  <p:tag name="NUMBERFORMAT" val="0"/>
  <p:tag name="COLORTYPE" val="SCHEME"/>
</p:tagLst>
</file>

<file path=ppt/tags/tag43.xml><?xml version="1.0" encoding="utf-8"?>
<p:tagLst xmlns:a="http://schemas.openxmlformats.org/drawingml/2006/main" xmlns:r="http://schemas.openxmlformats.org/officeDocument/2006/relationships" xmlns:p="http://schemas.openxmlformats.org/presentationml/2006/main">
  <p:tag name="ZEROBASED" val="False"/>
</p:tagLst>
</file>

<file path=ppt/tags/tag44.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D133FEF55B20409A8D7FA43EC8ED4C30&lt;/guid&gt;&#10;        &lt;description /&gt;&#10;        &lt;date&gt;9/11/2015 10:05:23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AE338F01E3B5465A88A381A23FE415A6&lt;/guid&gt;&#10;            &lt;repollguid&gt;E55982A0BF394ED8B9362736FA6D602A&lt;/repollguid&gt;&#10;            &lt;sourceid&gt;619B3EE1A1004851B5643F51EB0EB348&lt;/sourceid&gt;&#10;            &lt;questiontext&gt;If a running process exhausts its allocated time and a timer interrupt occurs, in which queue is the process placed?&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CEFC48D6F6B24E11A707B29461411A7A&lt;/guid&gt;&#10;                    &lt;answertext&gt;Exit&lt;/answertext&gt;&#10;                    &lt;valuetype&gt;-1&lt;/valuetype&gt;&#10;                &lt;/answer&gt;&#10;                &lt;answer&gt;&#10;                    &lt;guid&gt;F872A966B5A34B6BA8C3D914CBF201B6&lt;/guid&gt;&#10;                    &lt;answertext&gt;Blocked&lt;/answertext&gt;&#10;                    &lt;valuetype&gt;-1&lt;/valuetype&gt;&#10;                &lt;/answer&gt;&#10;                &lt;answer&gt;&#10;                    &lt;guid&gt;449C892B0D794811800AFE518ACF37D8&lt;/guid&gt;&#10;                    &lt;answertext&gt;Running&lt;/answertext&gt;&#10;                    &lt;valuetype&gt;-1&lt;/valuetype&gt;&#10;                &lt;/answer&gt;&#10;                &lt;answer&gt;&#10;                    &lt;guid&gt;343BBBEBFB414CD1BC91ACAD98AB42A8&lt;/guid&gt;&#10;                    &lt;answertext&gt;Ready&lt;/answertext&gt;&#10;                    &lt;valuetype&gt;1&lt;/valuetype&gt;&#10;                &lt;/answer&gt;&#10;                &lt;answer&gt;&#10;                    &lt;guid&gt;33FFBC3E27C54E04AF29E16C700E69C4&lt;/guid&gt;&#10;                    &lt;answertext&gt;New&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45.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0"/>
  <p:tag name="COLORTYPE" val="SCHEME"/>
</p:tagLst>
</file>

<file path=ppt/tags/tag46.xml><?xml version="1.0" encoding="utf-8"?>
<p:tagLst xmlns:a="http://schemas.openxmlformats.org/drawingml/2006/main" xmlns:r="http://schemas.openxmlformats.org/officeDocument/2006/relationships" xmlns:p="http://schemas.openxmlformats.org/presentationml/2006/main">
  <p:tag name="ZEROBASED" val="False"/>
</p:tagLst>
</file>

<file path=ppt/tags/tag47.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A646917899414BC1901AA178CF8450D4&lt;/guid&gt;&#10;        &lt;description /&gt;&#10;        &lt;date&gt;9/11/2015 10:10:49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07F06F38FD6A49CDA1B88440DDE47473&lt;/guid&gt;&#10;            &lt;repollguid&gt;6FF7995C32C046448CDD12D51D270659&lt;/repollguid&gt;&#10;            &lt;sourceid&gt;836C7A6157D141768F62A0FD47C319D3&lt;/sourceid&gt;&#10;            &lt;questiontext&gt;Which of the following would NOT necessarily cause a process/thread to be interrupted? &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4D5AD9F5B4354B81A35BA2E9D1CB284D&lt;/guid&gt;&#10;                    &lt;answertext&gt;Division by zero&lt;/answertext&gt;&#10;                    &lt;valuetype&gt;-1&lt;/valuetype&gt;&#10;                &lt;/answer&gt;&#10;                &lt;answer&gt;&#10;                    &lt;guid&gt;5A9ADE11FB64463685E74DD1BB4C9E24&lt;/guid&gt;&#10;                    &lt;answertext&gt;Request to access memory outside a user’s space&lt;/answertext&gt;&#10;                    &lt;valuetype&gt;-1&lt;/valuetype&gt;&#10;                &lt;/answer&gt;&#10;                &lt;answer&gt;&#10;                    &lt;guid&gt;F1CBDD11B7CD4FF1A55BD3F89E2BABA6&lt;/guid&gt;&#10;                    &lt;answertext&gt;Accessing cache&lt;/answertext&gt;&#10;                    &lt;valuetype&gt;1&lt;/valuetype&gt;&#10;                &lt;/answer&gt;&#10;                &lt;answer&gt;&#10;                    &lt;guid&gt;C4CEB25DE7514BB4954B89BB95CF9341&lt;/guid&gt;&#10;                    &lt;answertext&gt;End of a time slice&lt;/answertext&gt;&#10;                    &lt;valuetype&gt;-1&lt;/valuetype&gt;&#10;                &lt;/answer&gt;&#10;                &lt;answer&gt;&#10;                    &lt;guid&gt;BD071DCF163143EEAEAE835162A557F2&lt;/guid&gt;&#10;                    &lt;answertext&gt;None of the abov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48.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1"/>
  <p:tag name="COLORTYPE" val="SCHEME"/>
</p:tagLst>
</file>

<file path=ppt/tags/tag49.xml><?xml version="1.0" encoding="utf-8"?>
<p:tagLst xmlns:a="http://schemas.openxmlformats.org/drawingml/2006/main" xmlns:r="http://schemas.openxmlformats.org/officeDocument/2006/relationships" xmlns:p="http://schemas.openxmlformats.org/presentationml/2006/main">
  <p:tag name="ZEROBASED" val="False"/>
</p:tagLst>
</file>

<file path=ppt/tags/tag5.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ED25D52A80A44519BB5AB1574970842E&lt;/guid&gt;&#10;        &lt;description /&gt;&#10;        &lt;date&gt;10/2/2015 12:04:43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741BF754DCA647E2BFD0422A7DAE90B5&lt;/guid&gt;&#10;            &lt;repollguid&gt;6CE30D6BD571451595C0053CDAFF7688&lt;/repollguid&gt;&#10;            &lt;sourceid&gt;189BCB32BAD14C119FB1FFF89E012CF9&lt;/sourceid&gt;&#10;            &lt;questiontext&gt;Which client-server paradigm performs most processing on the server?&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74DBDFE7971A4418B2F272BF48B78309&lt;/guid&gt;&#10;                    &lt;answertext&gt;Thick Client&lt;/answertext&gt;&#10;                    &lt;valuetype&gt;-1&lt;/valuetype&gt;&#10;                &lt;/answer&gt;&#10;                &lt;answer&gt;&#10;                    &lt;guid&gt;7920A6F87B3042119CB3E80DAAACCBD7&lt;/guid&gt;&#10;                    &lt;answertext&gt;Cooperative Processing&lt;/answertext&gt;&#10;                    &lt;valuetype&gt;-1&lt;/valuetype&gt;&#10;                &lt;/answer&gt;&#10;                &lt;answer&gt;&#10;                    &lt;guid&gt;DB32A84C0ECC45459AEFB0477310B1CC&lt;/guid&gt;&#10;                    &lt;answertext&gt;Thin Client&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50.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3D06A2F47E06448B83C80313E6C7A2D3&lt;/guid&gt;&#10;        &lt;description /&gt;&#10;        &lt;date&gt;10/4/2015 5:30:45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35E79D1584D34966A285002E853EF5E7&lt;/guid&gt;&#10;            &lt;repollguid&gt;A121A7280705410CBE1F2F4CBE75C23F&lt;/repollguid&gt;&#10;            &lt;sourceid&gt;9FF4366676F84BBD9CE2689BA92636A8&lt;/sourceid&gt;&#10;            &lt;questiontext&gt;The main difference between a process and a thread is that a ____ shares it’s parent’s data space.&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A40F09DC0C4346BFB32BAD6A6E8F6B87&lt;/guid&gt;&#10;                    &lt;answertext&gt;Process&lt;/answertext&gt;&#10;                    &lt;valuetype&gt;-1&lt;/valuetype&gt;&#10;                &lt;/answer&gt;&#10;                &lt;answer&gt;&#10;                    &lt;guid&gt;F9067F3941934B019D4F7ABFD4BED481&lt;/guid&gt;&#10;                    &lt;answertext&gt;Thread&lt;/answertext&gt;&#10;                    &lt;valuetype&gt;1&lt;/valuetype&gt;&#10;                &lt;/answer&gt;&#10;                &lt;answer&gt;&#10;                    &lt;guid&gt;7EBC6EC96BB743EA8EAC3A66C8428ADA&lt;/guid&gt;&#10;                    &lt;answertext&gt;Fork&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51.xml><?xml version="1.0" encoding="utf-8"?>
<p:tagLst xmlns:a="http://schemas.openxmlformats.org/drawingml/2006/main" xmlns:r="http://schemas.openxmlformats.org/officeDocument/2006/relationships" xmlns:p="http://schemas.openxmlformats.org/presentationml/2006/main">
  <p:tag name="TYPE" val="0"/>
  <p:tag name="NUMBERFORMAT" val="0"/>
  <p:tag name="DEFINEDCOLORS" val="3,6,10,45,32,50,13,4,9,55,1"/>
  <p:tag name="LABELFORMAT" val="0"/>
  <p:tag name="COLORTYPE" val="SCHEME"/>
</p:tagLst>
</file>

<file path=ppt/tags/tag52.xml><?xml version="1.0" encoding="utf-8"?>
<p:tagLst xmlns:a="http://schemas.openxmlformats.org/drawingml/2006/main" xmlns:r="http://schemas.openxmlformats.org/officeDocument/2006/relationships" xmlns:p="http://schemas.openxmlformats.org/presentationml/2006/main">
  <p:tag name="ZEROBASED" val="False"/>
</p:tagLst>
</file>

<file path=ppt/tags/tag53.xml><?xml version="1.0" encoding="utf-8"?>
<p:tagLst xmlns:a="http://schemas.openxmlformats.org/drawingml/2006/main" xmlns:r="http://schemas.openxmlformats.org/officeDocument/2006/relationships" xmlns:p="http://schemas.openxmlformats.org/presentationml/2006/main">
  <p:tag name="TYPE" val="MultiChoiceSlide"/>
  <p:tag name="RESULTS" val="With a general semaphore, with what (final) semaphore values can semWait(x) proceed?[;crlf;]26[;]28[;]62[;]False[;]5[;][;crlf;]2.93548387096774[;]3[;]1.21643275064289[;]1.47970863683663[;crlf;]8[;]1[;]41[;]4[;][;crlf;]16[;]1[;]12[;]1[;][;crlf;]18[;]1[;]03[;]0[;][;crlf;]12[;]-1[;]-14[;]-1[;][;crlf;]8[;]-1[;]-45[;]-4[;]"/>
  <p:tag name="HASRESULTS" val="True"/>
  <p:tag name="TPQUESTIONXML" val="﻿&lt;?xml version=&quot;1.0&quot; encoding=&quot;utf-8&quot;?&gt;&#10;&lt;questionlist&gt;&#10;    &lt;properties&gt;&#10;        &lt;guid&gt;D889A510F49E49FEB2AF87EC0DB60414&lt;/guid&gt;&#10;        &lt;description /&gt;&#10;        &lt;date&gt;9/16/2015 1:18:25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809464C0FE3A43C78B6D4894369D72E5&lt;/guid&gt;&#10;            &lt;repollguid&gt;3017F6ACAD4744F3BD1838749DD1151D&lt;/repollguid&gt;&#10;            &lt;sourceid&gt;EB83ABF9E8864A92A654E77A39E13970&lt;/sourceid&gt;&#10;            &lt;questiontext&gt;With a general semaphore, with what (final) semaphore values can semWait(x) proceed?&lt;/questiontext&gt;&#10;            &lt;showresults&gt;True&lt;/showresults&gt;&#10;            &lt;responsegrid&gt;0&lt;/responsegrid&gt;&#10;            &lt;countdowntimer&gt;False&lt;/countdowntimer&gt;&#10;            &lt;countdowntime&gt;30&lt;/countdowntime&gt;&#10;            &lt;correctvalue&gt;2&lt;/correctvalue&gt;&#10;            &lt;incorrectvalue&gt;1&lt;/incorrectvalue&gt;&#10;            &lt;responselimit&gt;5&lt;/responselimit&gt;&#10;            &lt;bulletstyle&gt;2&lt;/bulletstyle&gt;&#10;            &lt;answers&gt;&#10;                &lt;answer&gt;&#10;                    &lt;guid&gt;3F1C650EED4040B5B18317ED951F0813&lt;/guid&gt;&#10;                    &lt;answertext&gt;4&lt;/answertext&gt;&#10;                    &lt;valuetype&gt;1&lt;/valuetype&gt;&#10;                &lt;/answer&gt;&#10;                &lt;answer&gt;&#10;                    &lt;guid&gt;105C7D15F2824388A78BAA240851B1AA&lt;/guid&gt;&#10;                    &lt;answertext&gt;1&lt;/answertext&gt;&#10;                    &lt;valuetype&gt;1&lt;/valuetype&gt;&#10;                &lt;/answer&gt;&#10;                &lt;answer&gt;&#10;                    &lt;guid&gt;57B1BF4BF27B4441B9E6D2F7A9409C67&lt;/guid&gt;&#10;                    &lt;answertext&gt;0&lt;/answertext&gt;&#10;                    &lt;valuetype&gt;1&lt;/valuetype&gt;&#10;                &lt;/answer&gt;&#10;                &lt;answer&gt;&#10;                    &lt;guid&gt;77643D156E7B481CA8D267E25040EABC&lt;/guid&gt;&#10;                    &lt;answertext&gt;-1&lt;/answertext&gt;&#10;                    &lt;valuetype&gt;-1&lt;/valuetype&gt;&#10;                &lt;/answer&gt;&#10;                &lt;answer&gt;&#10;                    &lt;guid&gt;7F156A24671D486BB12C10D41388C8EA&lt;/guid&gt;&#10;                    &lt;answertext&gt;-4&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54.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55.xml><?xml version="1.0" encoding="utf-8"?>
<p:tagLst xmlns:a="http://schemas.openxmlformats.org/drawingml/2006/main" xmlns:r="http://schemas.openxmlformats.org/officeDocument/2006/relationships" xmlns:p="http://schemas.openxmlformats.org/presentationml/2006/main">
  <p:tag name="ZEROBASED" val="False"/>
</p:tagLst>
</file>

<file path=ppt/tags/tag56.xml><?xml version="1.0" encoding="utf-8"?>
<p:tagLst xmlns:a="http://schemas.openxmlformats.org/drawingml/2006/main" xmlns:r="http://schemas.openxmlformats.org/officeDocument/2006/relationships" xmlns:p="http://schemas.openxmlformats.org/presentationml/2006/main">
  <p:tag name="TYPE" val="MultiChoiceSlide"/>
  <p:tag name="RESULTS" val="Is this P/C thread safe for multiple consumers?[;crlf;]29[;]31[;]29[;]False[;]9[;][;crlf;]1.6551724137931[;]1[;]0.755479389662298[;]0.570749108204518[;crlf;]15[;]-1[;]Yes1[;]Yes[;][;crlf;]9[;]1[;]No2[;]No[;][;crlf;]5[;]-1[;]Not sure3[;]Not sure[;]"/>
  <p:tag name="HASRESULTS" val="True"/>
  <p:tag name="TPQUESTIONXML" val="﻿&lt;?xml version=&quot;1.0&quot; encoding=&quot;utf-8&quot;?&gt;&#10;&lt;questionlist&gt;&#10;    &lt;properties&gt;&#10;        &lt;guid&gt;D750418F69304A5D86CC469D9A033302&lt;/guid&gt;&#10;        &lt;description /&gt;&#10;        &lt;date&gt;9/16/2015 11:56:54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745F18095B7045A9A09B2A83818F8ABD&lt;/guid&gt;&#10;            &lt;repollguid&gt;FAD03EE9225644E886E94783512C352C&lt;/repollguid&gt;&#10;            &lt;sourceid&gt;7AA86F435D4C4F9BAC392D18178E74CF&lt;/sourceid&gt;&#10;            &lt;questiontext&gt;Is this P/C thread safe for multiple consumers?&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973E6F0F64DD4913B0953AC54BF43C09&lt;/guid&gt;&#10;                    &lt;answertext&gt;Yes&lt;/answertext&gt;&#10;                    &lt;valuetype&gt;-1&lt;/valuetype&gt;&#10;                &lt;/answer&gt;&#10;                &lt;answer&gt;&#10;                    &lt;guid&gt;2E753B4EECAA4FB7ACF2F2A0F347A728&lt;/guid&gt;&#10;                    &lt;answertext&gt;No&lt;/answertext&gt;&#10;                    &lt;valuetype&gt;1&lt;/valuetype&gt;&#10;                &lt;/answer&gt;&#10;                &lt;answer&gt;&#10;                    &lt;guid&gt;00F2CBCDD5AC43F1BE6EF6B9FC971E55&lt;/guid&gt;&#10;                    &lt;answertext&gt;Explain why or why not&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57.xml><?xml version="1.0" encoding="utf-8"?>
<p:tagLst xmlns:a="http://schemas.openxmlformats.org/drawingml/2006/main" xmlns:r="http://schemas.openxmlformats.org/officeDocument/2006/relationships" xmlns:p="http://schemas.openxmlformats.org/presentationml/2006/main">
  <p:tag name="TYPE" val="0"/>
  <p:tag name="LABELFORMAT" val="0"/>
  <p:tag name="NUMBERFORMAT" val="0"/>
  <p:tag name="DEFINEDCOLORS" val="3,6,10,45,32,50,13,4,9,55,1"/>
  <p:tag name="COLORTYPE" val="SCHEME"/>
</p:tagLst>
</file>

<file path=ppt/tags/tag58.xml><?xml version="1.0" encoding="utf-8"?>
<p:tagLst xmlns:a="http://schemas.openxmlformats.org/drawingml/2006/main" xmlns:r="http://schemas.openxmlformats.org/officeDocument/2006/relationships" xmlns:p="http://schemas.openxmlformats.org/presentationml/2006/main">
  <p:tag name="ZEROBASED" val="False"/>
</p:tagLst>
</file>

<file path=ppt/tags/tag59.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D6B1AC23447043FC9AAB2AF3EF8F0F54&lt;/guid&gt;&#10;        &lt;description /&gt;&#10;        &lt;date&gt;9/21/2015 11:57:40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3B0E6B064E2842AFA4F50B22905D11EF&lt;/guid&gt;&#10;            &lt;repollguid&gt;56637C3B26BE4C6F82A2B7BDFB1FE91C&lt;/repollguid&gt;&#10;            &lt;sourceid&gt;924AA2BF5B3F42FBA1170FB45214A58B&lt;/sourceid&gt;&#10;            &lt;questiontext&gt;What is the most likely problem possible with this version of the readers/writers code?&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0B37DFF064144D74825E7A8A79389B9B&lt;/guid&gt;&#10;                    &lt;answertext&gt;Deadlock&lt;/answertext&gt;&#10;                    &lt;valuetype&gt;-1&lt;/valuetype&gt;&#10;                &lt;/answer&gt;&#10;                &lt;answer&gt;&#10;                    &lt;guid&gt;3766FE35C58D419C8E50D0308531A928&lt;/guid&gt;&#10;                    &lt;answertext&gt;Livelock&lt;/answertext&gt;&#10;                    &lt;valuetype&gt;-1&lt;/valuetype&gt;&#10;                &lt;/answer&gt;&#10;                &lt;answer&gt;&#10;                    &lt;guid&gt;ABDD6C6870AE402EBBCE746F8C4839F0&lt;/guid&gt;&#10;                    &lt;answertext&gt;Reader Starvation&lt;/answertext&gt;&#10;                    &lt;valuetype&gt;-1&lt;/valuetype&gt;&#10;                &lt;/answer&gt;&#10;                &lt;answer&gt;&#10;                    &lt;guid&gt;F41EAE0738954400BC8509F16272AEE9&lt;/guid&gt;&#10;                    &lt;answertext&gt;Writer Starvation&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6.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NUMBERFORMAT" val="0"/>
  <p:tag name="LABELFORMAT" val="0"/>
  <p:tag name="COLORTYPE" val="SCHEME"/>
</p:tagLst>
</file>

<file path=ppt/tags/tag60.xml><?xml version="1.0" encoding="utf-8"?>
<p:tagLst xmlns:a="http://schemas.openxmlformats.org/drawingml/2006/main" xmlns:r="http://schemas.openxmlformats.org/officeDocument/2006/relationships" xmlns:p="http://schemas.openxmlformats.org/presentationml/2006/main">
  <p:tag name="ZEROBASED" val="False"/>
</p:tagLst>
</file>

<file path=ppt/tags/tag61.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LABELFORMAT" val="0"/>
  <p:tag name="NUMBERFORMAT" val="0"/>
  <p:tag name="COLORTYPE" val="SCHEME"/>
</p:tagLst>
</file>

<file path=ppt/tags/tag62.xml><?xml version="1.0" encoding="utf-8"?>
<p:tagLst xmlns:a="http://schemas.openxmlformats.org/drawingml/2006/main" xmlns:r="http://schemas.openxmlformats.org/officeDocument/2006/relationships" xmlns:p="http://schemas.openxmlformats.org/presentationml/2006/main">
  <p:tag name="TYPE" val="TrueFalse"/>
  <p:tag name="TPQUESTIONXML" val="﻿&lt;?xml version=&quot;1.0&quot; encoding=&quot;utf-8&quot;?&gt;&#10;&lt;questionlist&gt;&#10;    &lt;properties&gt;&#10;        &lt;guid&gt;155C40C010354929B4A3B2DE533335B1&lt;/guid&gt;&#10;        &lt;description /&gt;&#10;        &lt;date&gt;9/23/2015 1:25:19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71D3F4E371384BFC88D071F17DA12935&lt;/guid&gt;&#10;            &lt;repollguid&gt;45E5B9CC980647218B46BDB477779154&lt;/repollguid&gt;&#10;            &lt;sourceid&gt;DC7BE4C37578408DB0FD8BA145468CB3&lt;/sourceid&gt;&#10;            &lt;questiontext&gt;With a message-passing program, a non-blocking receive call might miss a message.&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BE89D138F524495ABA00D7F8E33DE90A&lt;/guid&gt;&#10;                    &lt;answertext&gt;True&lt;/answertext&gt;&#10;                    &lt;valuetype&gt;1&lt;/valuetype&gt;&#10;                &lt;/answer&gt;&#10;                &lt;answer&gt;&#10;                    &lt;guid&gt;2F63155F5082494FA750EB7EC534C054&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63.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LABELFORMAT" val="0"/>
  <p:tag name="NUMBERFORMAT" val="0"/>
  <p:tag name="COLORTYPE" val="SCHEME"/>
</p:tagLst>
</file>

<file path=ppt/tags/tag64.xml><?xml version="1.0" encoding="utf-8"?>
<p:tagLst xmlns:a="http://schemas.openxmlformats.org/drawingml/2006/main" xmlns:r="http://schemas.openxmlformats.org/officeDocument/2006/relationships" xmlns:p="http://schemas.openxmlformats.org/presentationml/2006/main">
  <p:tag name="TYPE" val="TrueFalse"/>
  <p:tag name="TPQUESTIONXML" val="﻿&lt;?xml version=&quot;1.0&quot; encoding=&quot;utf-8&quot;?&gt;&#10;&lt;questionlist&gt;&#10;    &lt;properties&gt;&#10;        &lt;guid&gt;E027DFE0821B4FFFB91941EE852D2F02&lt;/guid&gt;&#10;        &lt;description /&gt;&#10;        &lt;date&gt;9/23/2015 1:26:57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35C29247E98E4644B382616FE941569E&lt;/guid&gt;&#10;            &lt;repollguid&gt;4D8F1A415DDF4F8CA77D446B5B19F55C&lt;/repollguid&gt;&#10;            &lt;sourceid&gt;FB7A74F2236B44688908EF0368D4CE06&lt;/sourceid&gt;&#10;            &lt;questiontext&gt;With a message-passing program, a blocking receive call might cause deadlock.&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01CB8634FA24427FBA5DEEF700FA1EDA&lt;/guid&gt;&#10;                    &lt;answertext&gt;True&lt;/answertext&gt;&#10;                    &lt;valuetype&gt;1&lt;/valuetype&gt;&#10;                &lt;/answer&gt;&#10;                &lt;answer&gt;&#10;                    &lt;guid&gt;4D30B3732F744D368ED65C1F7B1D1E52&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65.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66.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304AF3007A654BE4858E70C28100A72D&lt;/guid&gt;&#10;        &lt;description /&gt;&#10;        &lt;date&gt;9/23/2015 1:29:07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B901566E11624B5E9F9631836488EF70&lt;/guid&gt;&#10;            &lt;repollguid&gt;78B8781A14D744738FA256296DE0AE18&lt;/repollguid&gt;&#10;            &lt;sourceid&gt;759AD9D0C58748AF83F2F3C864E5162E&lt;/sourceid&gt;&#10;            &lt;questiontext&gt;Which term refers to the situation where the final result depends on order of executing operations &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164F7EDE757E40E0B52143C9D90D97A2&lt;/guid&gt;&#10;                    &lt;answertext&gt;Deadlock&lt;/answertext&gt;&#10;                    &lt;valuetype&gt;-1&lt;/valuetype&gt;&#10;                &lt;/answer&gt;&#10;                &lt;answer&gt;&#10;                    &lt;guid&gt;3D70F0587C5B4C148DE92DEF45AE81CC&lt;/guid&gt;&#10;                    &lt;answertext&gt;Race Condition&lt;/answertext&gt;&#10;                    &lt;valuetype&gt;1&lt;/valuetype&gt;&#10;                &lt;/answer&gt;&#10;                &lt;answer&gt;&#10;                    &lt;guid&gt;BB945983A69C497B862AC48ECAC8FA64&lt;/guid&gt;&#10;                    &lt;answertext&gt;Concurrency&lt;/answertext&gt;&#10;                    &lt;valuetype&gt;-1&lt;/valuetype&gt;&#10;                &lt;/answer&gt;&#10;                &lt;answer&gt;&#10;                    &lt;guid&gt;FFE9C31BE7FA4969BAB8C6C1B8F313CD&lt;/guid&gt;&#10;                    &lt;answertext&gt;Mutual Exclusion&lt;/answertext&gt;&#10;                    &lt;valuetype&gt;-1&lt;/valuetype&gt;&#10;                &lt;/answer&gt;&#10;                &lt;answer&gt;&#10;                    &lt;guid&gt;2F1F978CE8BF400CB4231FE26A75BA91&lt;/guid&gt;&#10;                    &lt;answertext&gt;Livelock&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67.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68.xml><?xml version="1.0" encoding="utf-8"?>
<p:tagLst xmlns:a="http://schemas.openxmlformats.org/drawingml/2006/main" xmlns:r="http://schemas.openxmlformats.org/officeDocument/2006/relationships" xmlns:p="http://schemas.openxmlformats.org/presentationml/2006/main">
  <p:tag name="ZEROBASED" val="False"/>
</p:tagLst>
</file>

<file path=ppt/tags/tag69.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47238E09FAE447929B9BF236A0400D46&lt;/guid&gt;&#10;        &lt;description /&gt;&#10;        &lt;date&gt;9/25/2015 8:53:03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1A6264EC491844CFBEB95F1D0CFAAA50&lt;/guid&gt;&#10;            &lt;repollguid&gt;D71D13CB82654A40B05F0A2157D21057&lt;/repollguid&gt;&#10;            &lt;sourceid&gt;BBEC538EFFAF4C28960C4857AF8147BC&lt;/sourceid&gt;&#10;            &lt;questiontext&gt;The following three conditions are _____ for deadlock.&lt;/questiontext&gt;&#10;            &lt;showresults&gt;True&lt;/showresults&gt;&#10;            &lt;responsegrid&gt;0&lt;/responsegrid&gt;&#10;            &lt;countdowntimer&gt;False&lt;/countdowntimer&gt;&#10;            &lt;countdowntime&gt;30&lt;/countdowntime&gt;&#10;            &lt;correctvalue&gt;2&lt;/correctvalue&gt;&#10;            &lt;incorrectvalue&gt;1&lt;/incorrectvalue&gt;&#10;            &lt;responselimit&gt;2&lt;/responselimit&gt;&#10;            &lt;bulletstyle&gt;2&lt;/bulletstyle&gt;&#10;            &lt;answers&gt;&#10;                &lt;answer&gt;&#10;                    &lt;guid&gt;911628404ABF4E6CAE98194552DDEB37&lt;/guid&gt;&#10;                    &lt;answertext&gt;Necessary&lt;/answertext&gt;&#10;                    &lt;valuetype&gt;1&lt;/valuetype&gt;&#10;                &lt;/answer&gt;&#10;                &lt;answer&gt;&#10;                    &lt;guid&gt;07452C9E515B4433AADF286F4CBEB3F4&lt;/guid&gt;&#10;                    &lt;answertext&gt;Sufficient&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7.xml><?xml version="1.0" encoding="utf-8"?>
<p:tagLst xmlns:a="http://schemas.openxmlformats.org/drawingml/2006/main" xmlns:r="http://schemas.openxmlformats.org/officeDocument/2006/relationships" xmlns:p="http://schemas.openxmlformats.org/presentationml/2006/main">
  <p:tag name="ZEROBASED" val="False"/>
</p:tagLst>
</file>

<file path=ppt/tags/tag70.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LABELFORMAT" val="0"/>
  <p:tag name="NUMBERFORMAT" val="0"/>
  <p:tag name="COLORTYPE" val="SCHEME"/>
</p:tagLst>
</file>

<file path=ppt/tags/tag71.xml><?xml version="1.0" encoding="utf-8"?>
<p:tagLst xmlns:a="http://schemas.openxmlformats.org/drawingml/2006/main" xmlns:r="http://schemas.openxmlformats.org/officeDocument/2006/relationships" xmlns:p="http://schemas.openxmlformats.org/presentationml/2006/main">
  <p:tag name="ZEROBASED" val="False"/>
</p:tagLst>
</file>

<file path=ppt/tags/tag72.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6228592BBDA94AD3B7E487BF6BB3DF00&lt;/guid&gt;&#10;        &lt;description /&gt;&#10;        &lt;date&gt;9/25/2015 1:38:51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20E56172D5A94F4992867FCA8262B3B3&lt;/guid&gt;&#10;            &lt;repollguid&gt;1C612894EDB94953A8418AA6FB8FB3DD&lt;/repollguid&gt;&#10;            &lt;sourceid&gt;B98CC1D45675439FA307EC7AB0B3C38C&lt;/sourceid&gt;&#10;            &lt;questiontext&gt;What would be the biggest concern with this algorithm?&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31518312CDBE47F39A3CB5FB63AAA29C&lt;/guid&gt;&#10;                    &lt;answertext&gt;Deadlock&lt;/answertext&gt;&#10;                    &lt;valuetype&gt;-1&lt;/valuetype&gt;&#10;                &lt;/answer&gt;&#10;                &lt;answer&gt;&#10;                    &lt;guid&gt;E046EDBCE51F403DB3D1903475F58AFA&lt;/guid&gt;&#10;                    &lt;answertext&gt;Race Condition&lt;/answertext&gt;&#10;                    &lt;valuetype&gt;-1&lt;/valuetype&gt;&#10;                &lt;/answer&gt;&#10;                &lt;answer&gt;&#10;                    &lt;guid&gt;1BCA7A40C3E042FD8981725D4D76385B&lt;/guid&gt;&#10;                    &lt;answertext&gt;Concurrency&lt;/answertext&gt;&#10;                    &lt;valuetype&gt;-1&lt;/valuetype&gt;&#10;                &lt;/answer&gt;&#10;                &lt;answer&gt;&#10;                    &lt;guid&gt;E74879D7C0FF41048A60DD8218268BE2&lt;/guid&gt;&#10;                    &lt;answertext&gt;Mutual Exclusion&lt;/answertext&gt;&#10;                    &lt;valuetype&gt;-1&lt;/valuetype&gt;&#10;                &lt;/answer&gt;&#10;                &lt;answer&gt;&#10;                    &lt;guid&gt;0C4E7EA917B3405EA3D372CEB4053812&lt;/guid&gt;&#10;                    &lt;answertext&gt;Livelock&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73.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74.xml><?xml version="1.0" encoding="utf-8"?>
<p:tagLst xmlns:a="http://schemas.openxmlformats.org/drawingml/2006/main" xmlns:r="http://schemas.openxmlformats.org/officeDocument/2006/relationships" xmlns:p="http://schemas.openxmlformats.org/presentationml/2006/main">
  <p:tag name="ZEROBASED" val="False"/>
</p:tagLst>
</file>

<file path=ppt/tags/tag75.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C8CA4B16207D4776B4BB222BF7C2B14E&lt;/guid&gt;&#10;        &lt;description /&gt;&#10;        &lt;date&gt;8/25/2015 6:49:46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67F94137B1474F03BD096EECEDB9CD84&lt;/guid&gt;&#10;            &lt;repollguid&gt;081F2BF55A684E96BD0F1B8A85528230&lt;/repollguid&gt;&#10;            &lt;sourceid&gt;B6E29C2FB41544FFB36E558DF852ACF7&lt;/sourceid&gt;&#10;            &lt;questiontext&gt;__________ is more efficient than interrupt-driven or programmed I/O for a multiple-word I/O transfer. &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E77B2A21589D474C89176788EB3BC31E&lt;/guid&gt;&#10;                    &lt;answertext&gt;Spatial Locality&lt;/answertext&gt;&#10;                    &lt;valuetype&gt;-1&lt;/valuetype&gt;&#10;                &lt;/answer&gt;&#10;                &lt;answer&gt;&#10;                    &lt;guid&gt;FFBD28DE0FDA4FCCB4846633BC812752&lt;/guid&gt;&#10;                    &lt;answertext&gt;Direct memory Access&lt;/answertext&gt;&#10;                    &lt;valuetype&gt;1&lt;/valuetype&gt;&#10;                &lt;/answer&gt;&#10;                &lt;answer&gt;&#10;                    &lt;guid&gt;203BB832583D4036BA8EA36F8C147988&lt;/guid&gt;&#10;                    &lt;answertext&gt;Stack Access&lt;/answertext&gt;&#10;                    &lt;valuetype&gt;-1&lt;/valuetype&gt;&#10;                &lt;/answer&gt;&#10;                &lt;answer&gt;&#10;                    &lt;guid&gt;FFA0DBC4824A481A9276DB487A6CA393&lt;/guid&gt;&#10;                    &lt;answertext&gt;Temporal Locality&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76.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NUMBERFORMAT" val="0"/>
  <p:tag name="LABELFORMAT" val="0"/>
  <p:tag name="COLORTYPE" val="SCHEME"/>
</p:tagLst>
</file>

<file path=ppt/tags/tag77.xml><?xml version="1.0" encoding="utf-8"?>
<p:tagLst xmlns:a="http://schemas.openxmlformats.org/drawingml/2006/main" xmlns:r="http://schemas.openxmlformats.org/officeDocument/2006/relationships" xmlns:p="http://schemas.openxmlformats.org/presentationml/2006/main">
  <p:tag name="ZEROBASED" val="False"/>
</p:tagLst>
</file>

<file path=ppt/tags/tag78.xml><?xml version="1.0" encoding="utf-8"?>
<p:tagLst xmlns:a="http://schemas.openxmlformats.org/drawingml/2006/main" xmlns:r="http://schemas.openxmlformats.org/officeDocument/2006/relationships" xmlns:p="http://schemas.openxmlformats.org/presentationml/2006/main">
  <p:tag name="TYPE" val="2"/>
  <p:tag name="TPCOUNTDOWNSECONDS" val="30"/>
</p:tagLst>
</file>

<file path=ppt/tags/tag79.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71B302BF3EE443C395C59E223A8F7BEA&lt;/guid&gt;&#10;        &lt;description /&gt;&#10;        &lt;date&gt;9/30/2015 1:23:41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0F6542D48C14411490405D83BB6B5F98&lt;/guid&gt;&#10;            &lt;repollguid&gt;502262F3AE1E42B2BECE5CCD52A9C66E&lt;/repollguid&gt;&#10;            &lt;sourceid&gt;2F46C08213E543F99996E235C5FFC6AC&lt;/sourceid&gt;&#10;            &lt;questiontext&gt;This type of hypervisor executes directly on the physical system hardware&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2FF38288CBE1482AB375F1D4961A586A&lt;/guid&gt;&#10;                    &lt;answertext&gt;Type 1&lt;/answertext&gt;&#10;                    &lt;valuetype&gt;1&lt;/valuetype&gt;&#10;                &lt;/answer&gt;&#10;                &lt;answer&gt;&#10;                    &lt;guid&gt;8EDA38EF47E94ABDA8226155F5A5E921&lt;/guid&gt;&#10;                    &lt;answertext&gt;Type 2&lt;/answertext&gt;&#10;                    &lt;valuetype&gt;-1&lt;/valuetype&gt;&#10;                &lt;/answer&gt;&#10;                &lt;answer&gt;&#10;                    &lt;guid&gt;5CF967599FC64055AE70052684F76D03&lt;/guid&gt;&#10;                    &lt;answertext&gt;Type 3&lt;/answertext&gt;&#10;                    &lt;valuetype&gt;-1&lt;/valuetype&gt;&#10;                &lt;/answer&gt;&#10;                &lt;answer&gt;&#10;                    &lt;guid&gt;D555FF9BFAC64BD9AF0F33A6C48C7EBB&lt;/guid&gt;&#10;                    &lt;answertext&gt;Type 0&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8.xml><?xml version="1.0" encoding="utf-8"?>
<p:tagLst xmlns:a="http://schemas.openxmlformats.org/drawingml/2006/main" xmlns:r="http://schemas.openxmlformats.org/officeDocument/2006/relationships" xmlns:p="http://schemas.openxmlformats.org/presentationml/2006/main">
  <p:tag name="TYPE" val="TrueFalse"/>
  <p:tag name="TPQUESTIONXML" val="﻿&lt;?xml version=&quot;1.0&quot; encoding=&quot;utf-8&quot;?&gt;&#10;&lt;questionlist&gt;&#10;    &lt;properties&gt;&#10;        &lt;guid&gt;CC69A74F4536433EB0B6203628E272D8&lt;/guid&gt;&#10;        &lt;description /&gt;&#10;        &lt;date&gt;8/25/2015 6:44:04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AA9E08F1778541FEBDD5A1A098634A14&lt;/guid&gt;&#10;            &lt;repollguid&gt;0C280A17C4F4415693810F3A1178D4DA&lt;/repollguid&gt;&#10;            &lt;sourceid&gt;A54080801B2341BEAE52A6AA273CD6FF&lt;/sourceid&gt;&#10;            &lt;questiontext&gt;Interrupts are provided primarily as a way to improve processor utilization. &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519FDACF463243CFA9E81F2FC702E7EB&lt;/guid&gt;&#10;                    &lt;answertext&gt;True&lt;/answertext&gt;&#10;                    &lt;valuetype&gt;1&lt;/valuetype&gt;&#10;                &lt;/answer&gt;&#10;                &lt;answer&gt;&#10;                    &lt;guid&gt;0817EEC927F24E349D44CE01272A8B1B&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80.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LABELFORMAT" val="0"/>
  <p:tag name="NUMBERFORMAT" val="0"/>
  <p:tag name="COLORTYPE" val="SCHEME"/>
</p:tagLst>
</file>

<file path=ppt/tags/tag81.xml><?xml version="1.0" encoding="utf-8"?>
<p:tagLst xmlns:a="http://schemas.openxmlformats.org/drawingml/2006/main" xmlns:r="http://schemas.openxmlformats.org/officeDocument/2006/relationships" xmlns:p="http://schemas.openxmlformats.org/presentationml/2006/main">
  <p:tag name="ZEROBASED" val="False"/>
</p:tagLst>
</file>

<file path=ppt/tags/tag82.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67713A2BC6D44FB29C273B8F510B652A&lt;/guid&gt;&#10;        &lt;description /&gt;&#10;        &lt;date&gt;9/30/2015 1:25:10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41D65510208A4B8BADAF887E37C912E2&lt;/guid&gt;&#10;            &lt;repollguid&gt;655826287FB74449AE9EE3DFEEB99FBF&lt;/repollguid&gt;&#10;            &lt;sourceid&gt;2E87A7A2094E48578765E73A6B0DCEBE&lt;/sourceid&gt;&#10;            &lt;questiontext&gt;Select an example of a Virtual Machine platform using a Type 1 hypervisor&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DE7231F044FB433F933753AE9D82C60E&lt;/guid&gt;&#10;                    &lt;answertext&gt;Oracle VirtualBox&lt;/answertext&gt;&#10;                    &lt;valuetype&gt;-1&lt;/valuetype&gt;&#10;                &lt;/answer&gt;&#10;                &lt;answer&gt;&#10;                    &lt;guid&gt;948D0144DE1445D0A5A00EAFE055B31A&lt;/guid&gt;&#10;                    &lt;answertext&gt;VMware ESXi&lt;/answertext&gt;&#10;                    &lt;valuetype&gt;1&lt;/valuetype&gt;&#10;                &lt;/answer&gt;&#10;                &lt;answer&gt;&#10;                    &lt;guid&gt;C15E3BEB4306460C9CB4E988CE5946EE&lt;/guid&gt;&#10;                    &lt;answertext&gt;VMware Workstation&lt;/answertext&gt;&#10;                    &lt;valuetype&gt;-1&lt;/valuetype&gt;&#10;                &lt;/answer&gt;&#10;                &lt;answer&gt;&#10;                    &lt;guid&gt;32E2E7931FA4470AA668D915AFE76532&lt;/guid&gt;&#10;                    &lt;answertext&gt;Xen&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83.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84.xml><?xml version="1.0" encoding="utf-8"?>
<p:tagLst xmlns:a="http://schemas.openxmlformats.org/drawingml/2006/main" xmlns:r="http://schemas.openxmlformats.org/officeDocument/2006/relationships" xmlns:p="http://schemas.openxmlformats.org/presentationml/2006/main">
  <p:tag name="ZEROBASED" val="False"/>
</p:tagLst>
</file>

<file path=ppt/tags/tag85.xml><?xml version="1.0" encoding="utf-8"?>
<p:tagLst xmlns:a="http://schemas.openxmlformats.org/drawingml/2006/main" xmlns:r="http://schemas.openxmlformats.org/officeDocument/2006/relationships" xmlns:p="http://schemas.openxmlformats.org/presentationml/2006/main">
  <p:tag name="TYPE" val="MultiChoiceSlide"/>
  <p:tag name="TPQUESTIONXML" val="﻿&lt;?xml version=&quot;1.0&quot; encoding=&quot;utf-8&quot;?&gt;&#10;&lt;questionlist&gt;&#10;    &lt;properties&gt;&#10;        &lt;guid&gt;750694692DE447B9867BFF2A0C71D4F0&lt;/guid&gt;&#10;        &lt;description /&gt;&#10;        &lt;date&gt;10/4/2015 6:06:34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C41FF04B67AF44F39A92D98F80C19F70&lt;/guid&gt;&#10;            &lt;repollguid&gt;6783744A950543689AFF90DFDA66BA01&lt;/repollguid&gt;&#10;            &lt;sourceid&gt;F41005D9083F41FD8FEF3BD5FFEC92E9&lt;/sourceid&gt;&#10;            &lt;questiontext&gt;What methods are used to increase efficiency of virtual machines&lt;/questiontext&gt;&#10;            &lt;showresults&gt;True&lt;/showresults&gt;&#10;            &lt;responsegrid&gt;0&lt;/responsegrid&gt;&#10;            &lt;countdowntimer&gt;False&lt;/countdowntimer&gt;&#10;            &lt;countdowntime&gt;30&lt;/countdowntime&gt;&#10;            &lt;correctvalue&gt;1&lt;/correctvalue&gt;&#10;            &lt;incorrectvalue&gt;0&lt;/incorrectvalue&gt;&#10;            &lt;responselimit&gt;8&lt;/responselimit&gt;&#10;            &lt;bulletstyle&gt;2&lt;/bulletstyle&gt;&#10;            &lt;answers&gt;&#10;                &lt;answer&gt;&#10;                    &lt;guid&gt;13B431FE2F034F3BAB38B9C49D3A41CE&lt;/guid&gt;&#10;                    &lt;answertext&gt;Hardware-based performance technology&lt;/answertext&gt;&#10;                    &lt;valuetype&gt;1&lt;/valuetype&gt;&#10;                &lt;/answer&gt;&#10;                &lt;answer&gt;&#10;                    &lt;guid&gt;0D53EFC17D8A41D0A13D9C6C0F09F1EC&lt;/guid&gt;&#10;                    &lt;answertext&gt;Paravirtualization&lt;/answertext&gt;&#10;                    &lt;valuetype&gt;1&lt;/valuetype&gt;&#10;                &lt;/answer&gt;&#10;                &lt;answer&gt;&#10;                    &lt;guid&gt;AB3234D97B5D4C7DB5BA9D8288B80774&lt;/guid&gt;&#10;                    &lt;answertext&gt;Memory Page Sharing&lt;/answertext&gt;&#10;                    &lt;valuetype&gt;1&lt;/valuetype&gt;&#10;                &lt;/answer&gt;&#10;                &lt;answer&gt;&#10;                    &lt;guid&gt;65C9F89816C14632B36BDE503F5CCE7D&lt;/guid&gt;&#10;                    &lt;answertext&gt;Resource over-allocation&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86.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87.xml><?xml version="1.0" encoding="utf-8"?>
<p:tagLst xmlns:a="http://schemas.openxmlformats.org/drawingml/2006/main" xmlns:r="http://schemas.openxmlformats.org/officeDocument/2006/relationships" xmlns:p="http://schemas.openxmlformats.org/presentationml/2006/main">
  <p:tag name="ZEROBASED" val="False"/>
</p:tagLst>
</file>

<file path=ppt/tags/tag88.xml><?xml version="1.0" encoding="utf-8"?>
<p:tagLst xmlns:a="http://schemas.openxmlformats.org/drawingml/2006/main" xmlns:r="http://schemas.openxmlformats.org/officeDocument/2006/relationships" xmlns:p="http://schemas.openxmlformats.org/presentationml/2006/main">
  <p:tag name="TYPE" val="TrueFalse"/>
  <p:tag name="TPQUESTIONXML" val="﻿&lt;?xml version=&quot;1.0&quot; encoding=&quot;utf-8&quot;?&gt;&#10;&lt;questionlist&gt;&#10;    &lt;properties&gt;&#10;        &lt;guid&gt;89C56CC33B434DB6859A3235B08BC623&lt;/guid&gt;&#10;        &lt;description /&gt;&#10;        &lt;date&gt;10/5/2015 10:03:04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90267AA7D81D4763A63898542635DD0A&lt;/guid&gt;&#10;            &lt;repollguid&gt;80FF702CC3A747E585845E0DA14F928B&lt;/repollguid&gt;&#10;            &lt;sourceid&gt;C6FAD68CB4274C5393C2F3A3DD0F8C09&lt;/sourceid&gt;&#10;            &lt;questiontext&gt;A general semaphore semSignal and a pthread_cond_signal operate in the same way&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truefalse&gt;True&lt;/truefalse&gt;&#10;            &lt;answers&gt;&#10;                &lt;answer&gt;&#10;                    &lt;guid&gt;2580ED9463E040CDBB0964698A24CBFB&lt;/guid&gt;&#10;                    &lt;answertext&gt;True&lt;/answertext&gt;&#10;                    &lt;valuetype&gt;-1&lt;/valuetype&gt;&#10;                &lt;/answer&gt;&#10;                &lt;answer&gt;&#10;                    &lt;guid&gt;FA40CF30947D4857B2D36C8E7D6E33FB&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89.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9.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NUMBERFORMAT" val="0"/>
  <p:tag name="LABELFORMAT" val="0"/>
  <p:tag name="COLORTYPE" val="SCHEME"/>
</p:tagLst>
</file>

<file path=ppt/tags/tag90.xml><?xml version="1.0" encoding="utf-8"?>
<p:tagLst xmlns:a="http://schemas.openxmlformats.org/drawingml/2006/main" xmlns:r="http://schemas.openxmlformats.org/officeDocument/2006/relationships" xmlns:p="http://schemas.openxmlformats.org/presentationml/2006/main">
  <p:tag name="TYPE" val="TrueFalse"/>
  <p:tag name="TPQUESTIONXML" val="﻿&lt;?xml version=&quot;1.0&quot; encoding=&quot;utf-8&quot;?&gt;&#10;&lt;questionlist&gt;&#10;    &lt;properties&gt;&#10;        &lt;guid&gt;2BF783BB1C204CADB97158714EBF1490&lt;/guid&gt;&#10;        &lt;description /&gt;&#10;        &lt;date&gt;10/5/2015 10:15:04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ECEA375F300B40858B946E22B8A59741&lt;/guid&gt;&#10;            &lt;repollguid&gt;121DD0FDF04643929B4EA9C36A81763E&lt;/repollguid&gt;&#10;            &lt;sourceid&gt;C4941F9E28874E4682F5D103634C01D5&lt;/sourceid&gt;&#10;            &lt;questiontext&gt;Mutex lock and unlock commands are designed to allow only one process into the critical section at a time&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F628695DF29A41B8B206C99CE99C05BB&lt;/guid&gt;&#10;                    &lt;answertext&gt;True&lt;/answertext&gt;&#10;                    &lt;valuetype&gt;1&lt;/valuetype&gt;&#10;                &lt;/answer&gt;&#10;                &lt;answer&gt;&#10;                    &lt;guid&gt;3F2DDA94AEFF4D269BAA1CD055E43DA0&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91.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92.xml><?xml version="1.0" encoding="utf-8"?>
<p:tagLst xmlns:a="http://schemas.openxmlformats.org/drawingml/2006/main" xmlns:r="http://schemas.openxmlformats.org/officeDocument/2006/relationships" xmlns:p="http://schemas.openxmlformats.org/presentationml/2006/main">
  <p:tag name="TYPE" val="MultiChoiceSlide"/>
  <p:tag name="HASRESULTS" val="False"/>
  <p:tag name="TPQUESTIONXML" val="﻿&lt;?xml version=&quot;1.0&quot; encoding=&quot;utf-8&quot;?&gt;&#10;&lt;questionlist&gt;&#10;    &lt;properties&gt;&#10;        &lt;guid&gt;F169EDA0951049E6AE3B8C958848A0EA&lt;/guid&gt;&#10;        &lt;description /&gt;&#10;        &lt;date&gt;10/12/2015 1:35:46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FB196CB0FF46482884E180D559E23EF8&lt;/guid&gt;&#10;            &lt;repollguid&gt;7360052DAA2A40B18361E14887B60099&lt;/repollguid&gt;&#10;            &lt;sourceid&gt;B42F5570974A4D69897039B12729DDB0&lt;/sourceid&gt;&#10;            &lt;questiontext&gt;The two main types of fragmentation were&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answers&gt;&#10;                &lt;answer&gt;&#10;                    &lt;guid&gt;2B0715626F124853A39C7997EA6FE047&lt;/guid&gt;&#10;                    &lt;answertext&gt;Primary/Secondary&lt;/answertext&gt;&#10;                    &lt;valuetype&gt;-1&lt;/valuetype&gt;&#10;                &lt;/answer&gt;&#10;                &lt;answer&gt;&#10;                    &lt;guid&gt;3CB294120D44497A8849C9668B0E2F7F&lt;/guid&gt;&#10;                    &lt;answertext&gt;Internal/External&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AUTOOPENPOLL" val="True"/>
  <p:tag name="AUTOFORMATCHART" val="True"/>
  <p:tag name="LIVECHARTING" val="False"/>
</p:tagLst>
</file>

<file path=ppt/tags/tag93.xml><?xml version="1.0" encoding="utf-8"?>
<p:tagLst xmlns:a="http://schemas.openxmlformats.org/drawingml/2006/main" xmlns:r="http://schemas.openxmlformats.org/officeDocument/2006/relationships" xmlns:p="http://schemas.openxmlformats.org/presentationml/2006/main">
  <p:tag name="TYPE" val="0"/>
  <p:tag name="DEFINEDCOLORS" val="3,6,10,45,32,50,13,4,9,55,1"/>
  <p:tag name="LABELFORMAT" val="0"/>
  <p:tag name="NUMBERFORMAT" val="0"/>
  <p:tag name="COLORTYPE" val="SCHEME"/>
</p:tagLst>
</file>

<file path=ppt/tags/tag94.xml><?xml version="1.0" encoding="utf-8"?>
<p:tagLst xmlns:a="http://schemas.openxmlformats.org/drawingml/2006/main" xmlns:r="http://schemas.openxmlformats.org/officeDocument/2006/relationships" xmlns:p="http://schemas.openxmlformats.org/presentationml/2006/main">
  <p:tag name="ZEROBASED" val="False"/>
</p:tagLst>
</file>

<file path=ppt/tags/tag95.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75B77458F5F74665A19C1F3C064DB3B0&lt;/guid&gt;&#10;        &lt;description /&gt;&#10;        &lt;date&gt;11/9/2015 11:04:51 A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BE9186B45AC24000BD5388A54FABC31B&lt;/guid&gt;&#10;            &lt;repollguid&gt;B7F47F9920514664A560B89074664B71&lt;/repollguid&gt;&#10;            &lt;sourceid&gt;EC2C1D8EA245474EB16CDD05A8A1D0C6&lt;/sourceid&gt;&#10;            &lt;questiontext&gt;Fixed sized partitioning can be of equal sized or unequal sized partitions&lt;/questiontext&gt;&#10;            &lt;showresults&gt;True&lt;/showresults&gt;&#10;            &lt;responsegrid&gt;0&lt;/responsegrid&gt;&#10;            &lt;countdowntimer&gt;False&lt;/countdowntimer&gt;&#10;            &lt;countdowntime&gt;30&lt;/countdowntime&gt;&#10;            &lt;correctvalue&gt;1&lt;/correctvalue&gt;&#10;            &lt;incorrectvalue&gt;0&lt;/incorrectvalue&gt;&#10;            &lt;responselimit&gt;1&lt;/responselimit&gt;&#10;            &lt;bulletstyle&gt;2&lt;/bulletstyle&gt;&#10;            &lt;truefalse&gt;True&lt;/truefalse&gt;&#10;            &lt;answers&gt;&#10;                &lt;answer&gt;&#10;                    &lt;guid&gt;C546C09AF08B4151B0B23719755FE3A1&lt;/guid&gt;&#10;                    &lt;answertext&gt;True&lt;/answertext&gt;&#10;                    &lt;valuetype&gt;1&lt;/valuetype&gt;&#10;                &lt;/answer&gt;&#10;                &lt;answer&gt;&#10;                    &lt;guid&gt;07911DF39984475B8800FF5C212FD755&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96.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97.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22B555EC1E254E33A9A2FFBBA75DB3B9&lt;/guid&gt;&#10;        &lt;description /&gt;&#10;        &lt;date&gt;10/12/2015 1:36:56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A2E420A3430741D586886302A6D4828A&lt;/guid&gt;&#10;            &lt;repollguid&gt;A6C6386F70864212990C13D825FC779C&lt;/repollguid&gt;&#10;            &lt;sourceid&gt;A7C6717F27F34E1A97C04BCAFAF76C43&lt;/sourceid&gt;&#10;            &lt;questiontext&gt;Memory paging is more efficient than partitioning&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0C3BD06A3BC745968CED9583BF9D4844&lt;/guid&gt;&#10;                    &lt;answertext&gt;True&lt;/answertext&gt;&#10;                    &lt;valuetype&gt;1&lt;/valuetype&gt;&#10;                &lt;/answer&gt;&#10;                &lt;answer&gt;&#10;                    &lt;guid&gt;D5181B931B3340AC8C3AE0BBAFE423A8&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ags/tag98.xml><?xml version="1.0" encoding="utf-8"?>
<p:tagLst xmlns:a="http://schemas.openxmlformats.org/drawingml/2006/main" xmlns:r="http://schemas.openxmlformats.org/officeDocument/2006/relationships" xmlns:p="http://schemas.openxmlformats.org/presentationml/2006/main">
  <p:tag name="TYPE" val="0"/>
  <p:tag name="NUMBERFORMAT" val="0"/>
  <p:tag name="LABELFORMAT" val="0"/>
  <p:tag name="DEFINEDCOLORS" val="3,6,10,45,32,50,13,4,9,55,1"/>
  <p:tag name="COLORTYPE" val="SCHEME"/>
</p:tagLst>
</file>

<file path=ppt/tags/tag99.xml><?xml version="1.0" encoding="utf-8"?>
<p:tagLst xmlns:a="http://schemas.openxmlformats.org/drawingml/2006/main" xmlns:r="http://schemas.openxmlformats.org/officeDocument/2006/relationships" xmlns:p="http://schemas.openxmlformats.org/presentationml/2006/main">
  <p:tag name="TYPE" val="TrueFalse"/>
  <p:tag name="HASRESULTS" val="False"/>
  <p:tag name="TPQUESTIONXML" val="﻿&lt;?xml version=&quot;1.0&quot; encoding=&quot;utf-8&quot;?&gt;&#10;&lt;questionlist&gt;&#10;    &lt;properties&gt;&#10;        &lt;guid&gt;776372BD85774DD9BA5CC4999CC9AA01&lt;/guid&gt;&#10;        &lt;description /&gt;&#10;        &lt;date&gt;10/12/2015 1:37:46 PM&lt;/date&gt;&#10;    &lt;/properties&gt;&#10;    &lt;questionlisttemplate&gt;&#10;        &lt;correctvalue&gt;1&lt;/correctvalue&gt;&#10;        &lt;incorrectvalue&gt;0&lt;/incorrectvalue&gt;&#10;        &lt;questiontype&gt;1&lt;/questiontype&gt;&#10;        &lt;numberofchoices&gt;4&lt;/numberofchoices&gt;&#10;        &lt;bulletstyle&gt;2&lt;/bulletstyle&gt;&#10;        &lt;questionfont&gt;Verdana&lt;/questionfont&gt;&#10;        &lt;questionfontsize&gt;12&lt;/questionfontsize&gt;&#10;        &lt;answerfont&gt;Verdana&lt;/answerfont&gt;&#10;        &lt;answerfontsize&gt;12&lt;/answerfontsize&gt;&#10;        &lt;showresults&gt;True&lt;/showresults&gt;&#10;        &lt;countdowntime&gt;30&lt;/countdowntime&gt;&#10;        &lt;responsegrid&gt;0&lt;/responsegrid&gt;&#10;    &lt;/questionlisttemplate&gt;&#10;    &lt;questions&gt;&#10;        &lt;multichoice&gt;&#10;            &lt;guid&gt;425C9E65CD32442181BB64E9318E471C&lt;/guid&gt;&#10;            &lt;repollguid&gt;DC1595CAAB8D4937B7F409EE9A42B733&lt;/repollguid&gt;&#10;            &lt;sourceid&gt;87B2AF8E7EDE417E8C6704C3820D7CF5&lt;/sourceid&gt;&#10;            &lt;questiontext&gt;The “Buddy System” is a method of dynamic partitioning&lt;/questiontext&gt;&#10;            &lt;showresults&gt;True&lt;/showresults&gt;&#10;            &lt;responsegrid&gt;0&lt;/responsegrid&gt;&#10;            &lt;countdowntimer&gt;False&lt;/countdowntimer&gt;&#10;            &lt;countdowntime&gt;30&lt;/countdowntime&gt;&#10;            &lt;correctvalue&gt;2&lt;/correctvalue&gt;&#10;            &lt;incorrectvalue&gt;1&lt;/incorrectvalue&gt;&#10;            &lt;responselimit&gt;1&lt;/responselimit&gt;&#10;            &lt;bulletstyle&gt;2&lt;/bulletstyle&gt;&#10;            &lt;truefalse&gt;True&lt;/truefalse&gt;&#10;            &lt;answers&gt;&#10;                &lt;answer&gt;&#10;                    &lt;guid&gt;64DA75F9BD7F4FF283363EA09A25CB20&lt;/guid&gt;&#10;                    &lt;answertext&gt;True&lt;/answertext&gt;&#10;                    &lt;valuetype&gt;1&lt;/valuetype&gt;&#10;                &lt;/answer&gt;&#10;                &lt;answer&gt;&#10;                    &lt;guid&gt;65D8A040998A44A39F37A18F4469D677&lt;/guid&gt;&#10;                    &lt;answertext&gt;False&lt;/answertext&gt;&#10;                    &lt;valuetype&gt;-1&lt;/valuetype&gt;&#10;                &lt;/answer&gt;&#10;            &lt;/answers&gt;&#10;            &lt;metadata&gt;&#10;                &lt;entry&gt;&#10;                    &lt;key&gt;AUTOFORMATCHART&lt;/key&gt;&#10;                    &lt;value&gt;True&lt;/value&gt;&#10;                &lt;/entry&gt;&#10;                &lt;entry&gt;&#10;                    &lt;key&gt;AUTOOPENPOLL&lt;/key&gt;&#10;                    &lt;value&gt;True&lt;/value&gt;&#10;                &lt;/entry&gt;&#10;                &lt;entry&gt;&#10;                    &lt;key&gt;LIVECHARTING&lt;/key&gt;&#10;                    &lt;value&gt;False&lt;/value&gt;&#10;                &lt;/entry&gt;&#10;            &lt;/metadata&gt;&#10;        &lt;/multichoice&gt;&#10;    &lt;/questions&gt;&#10;&lt;/questionlist&gt;"/>
  <p:tag name="LIVECHARTING" val="False"/>
  <p:tag name="AUTOOPENPOLL" val="True"/>
  <p:tag name="AUTOFORMATCHART" val="Tru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5830</TotalTime>
  <Words>8875</Words>
  <Application>Microsoft Macintosh PowerPoint</Application>
  <PresentationFormat>On-screen Show (4:3)</PresentationFormat>
  <Paragraphs>944</Paragraphs>
  <Slides>104</Slides>
  <Notes>38</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104</vt:i4>
      </vt:variant>
    </vt:vector>
  </HeadingPairs>
  <TitlesOfParts>
    <vt:vector size="108" baseType="lpstr">
      <vt:lpstr>Calibri</vt:lpstr>
      <vt:lpstr>Tahoma</vt:lpstr>
      <vt:lpstr>Arial</vt:lpstr>
      <vt:lpstr>Office Theme</vt:lpstr>
      <vt:lpstr>PowerPoint Presentation</vt:lpstr>
      <vt:lpstr>Concepts</vt:lpstr>
      <vt:lpstr>The four main structural elements of a computer system are:</vt:lpstr>
      <vt:lpstr>PowerPoint Presentation</vt:lpstr>
      <vt:lpstr>Which client-server paradigm performs most processing on the server?</vt:lpstr>
      <vt:lpstr>Interrupts are provided primarily as a way to improve processor utilization. </vt:lpstr>
      <vt:lpstr>Figure 1.5a  Flow of Control  Without Interrupts</vt:lpstr>
      <vt:lpstr>An interrupt can occur at any time and therefore at any point in the execution of a user program. </vt:lpstr>
      <vt:lpstr>The concept of multiple programs taking turns in execution is known as </vt:lpstr>
      <vt:lpstr>Multiprogramming</vt:lpstr>
      <vt:lpstr>In multi-core systems, cores share the same ____ but have different ____.</vt:lpstr>
      <vt:lpstr>PowerPoint Presentation</vt:lpstr>
      <vt:lpstr>The _________ chooses which block to replace when a new block is to be loaded into the cache and the cache already has all slots filled with other blocks.</vt:lpstr>
      <vt:lpstr>PowerPoint Presentation</vt:lpstr>
      <vt:lpstr>File Cache Consistency</vt:lpstr>
      <vt:lpstr>The “operating system” portion of main memory contains only the OS kernel </vt:lpstr>
      <vt:lpstr>PowerPoint Presentation</vt:lpstr>
      <vt:lpstr>When the OS creates a new process, the first two steps are…</vt:lpstr>
      <vt:lpstr>Process Creation</vt:lpstr>
      <vt:lpstr>What are the two modes of execution associated with instruction execution?</vt:lpstr>
      <vt:lpstr>Passing variables by reference with Remote Procedure Calls could be difficult because of</vt:lpstr>
      <vt:lpstr>A Trap is an interrupt that is fatal.</vt:lpstr>
      <vt:lpstr>What might need to be incorporated when utilizing nested interrupts</vt:lpstr>
      <vt:lpstr>PowerPoint Presentation</vt:lpstr>
      <vt:lpstr>Which OS model is most typically used on Linux systems?</vt:lpstr>
      <vt:lpstr>Most modern operating systems operate with the following process to thread (P:T) paradigm</vt:lpstr>
      <vt:lpstr>If a running process exhausts its allocated time and a timer interrupt occurs, in which queue is the process placed?</vt:lpstr>
      <vt:lpstr>PowerPoint Presentation</vt:lpstr>
      <vt:lpstr>Which of the following would NOT necessarily cause a process/thread to be interrupted? </vt:lpstr>
      <vt:lpstr>The main difference between a process and a thread is that a ____ shares it’s parent’s data space.</vt:lpstr>
      <vt:lpstr>With a general semaphore, with what (final) semaphore values can semWait(x) proceed?</vt:lpstr>
      <vt:lpstr>Is this P/C thread safe for multiple consumers?</vt:lpstr>
      <vt:lpstr>NOT thread-safe for multiple consumers</vt:lpstr>
      <vt:lpstr>What is the most likely problem possible with this version of the readers/writers code?</vt:lpstr>
      <vt:lpstr>With a message-passing program, a non-blocking receive call might miss a message.</vt:lpstr>
      <vt:lpstr>With a message-passing program, a blocking receive call might cause deadlock.</vt:lpstr>
      <vt:lpstr>Which term refers to the situation where the final result depends on order of executing operations </vt:lpstr>
      <vt:lpstr>The following three conditions are _____ for deadlock.</vt:lpstr>
      <vt:lpstr>Relationship of A to B</vt:lpstr>
      <vt:lpstr>Conditions for Deadlock</vt:lpstr>
      <vt:lpstr>What would be the biggest concern with this algorithm?</vt:lpstr>
      <vt:lpstr>__________ is more efficient than interrupt-driven or programmed I/O for a multiple-word I/O transfer. </vt:lpstr>
      <vt:lpstr>This type of hypervisor executes directly on the physical system hardware</vt:lpstr>
      <vt:lpstr>PowerPoint Presentation</vt:lpstr>
      <vt:lpstr>Select an example of a Virtual Machine platform using a Type 1 hypervisor</vt:lpstr>
      <vt:lpstr>What methods are used to increase efficiency of virtual machines</vt:lpstr>
      <vt:lpstr>Performance Technologies</vt:lpstr>
      <vt:lpstr>Paravirtualization</vt:lpstr>
      <vt:lpstr>PowerPoint Presentation</vt:lpstr>
      <vt:lpstr>PowerPoint Presentation</vt:lpstr>
      <vt:lpstr>A general semaphore semSignal and a pthread_cond_signal operate in the same way</vt:lpstr>
      <vt:lpstr>PowerPoint Presentation</vt:lpstr>
      <vt:lpstr>Pthread Condition Variables</vt:lpstr>
      <vt:lpstr>Mutex lock and unlock commands are designed to allow only one process into the critical section at a time</vt:lpstr>
      <vt:lpstr>Key Terms</vt:lpstr>
      <vt:lpstr>PowerPoint Presentation</vt:lpstr>
      <vt:lpstr>Concepts</vt:lpstr>
      <vt:lpstr>List and explain one enhanced access control mechanism</vt:lpstr>
      <vt:lpstr>Partitioning, Paging, &amp; Segmentation</vt:lpstr>
      <vt:lpstr>The two main types of fragmentation were</vt:lpstr>
      <vt:lpstr>Fixed sized partitioning can be of equal sized or unequal sized partitions</vt:lpstr>
      <vt:lpstr>Memory paging is more efficient than partitioning</vt:lpstr>
      <vt:lpstr>The “Buddy System” is a method of dynamic partitioning</vt:lpstr>
      <vt:lpstr>Fixed and Dynamic Partitioning both limit the number of processes that can be actively executing on a machine</vt:lpstr>
      <vt:lpstr>Fixed and Dynamic Partitioning are subject to ____ and ____ fragmentation, respectively</vt:lpstr>
      <vt:lpstr>Internal fragmentation can still occur with memory paging</vt:lpstr>
      <vt:lpstr>With paging, how many pages of one program/data can be fragmented?</vt:lpstr>
      <vt:lpstr>PowerPoint Presentation</vt:lpstr>
      <vt:lpstr>The “Modified” bit indicates if primary memory has changed, requiring a secondary memory update</vt:lpstr>
      <vt:lpstr>With Thrashing, the “wasted” time is spent moving data between</vt:lpstr>
      <vt:lpstr>A memory frame is the same size as a page, and refers to a piece of main memory where a page might be loaded</vt:lpstr>
      <vt:lpstr>Review terminology</vt:lpstr>
      <vt:lpstr>The Translation Lookaside Buffer accesses information ______ primary memory</vt:lpstr>
      <vt:lpstr>Paging is transparent to the programmer but memory segmentation is visible</vt:lpstr>
      <vt:lpstr>Combining segmentation with paging eliminates the need to worry about placement algorithms like best fit, first fit, etc.</vt:lpstr>
      <vt:lpstr>The Clock algorithm implements a resident memory replacement strategy</vt:lpstr>
      <vt:lpstr>Using variable (instead of fixed) resident memory allocation allows an operating system more flexibility in assigning resources</vt:lpstr>
      <vt:lpstr>Short term scheduling involves which process states</vt:lpstr>
      <vt:lpstr>PowerPoint Presentation</vt:lpstr>
      <vt:lpstr>Selecting a time quantum was a component of which algorithms</vt:lpstr>
      <vt:lpstr>Fair Share scheduling differs in that it deals with groups or sets of processes instead of each process individually</vt:lpstr>
      <vt:lpstr>Which thread scheduling approach schedules groups of threads to run at the same time</vt:lpstr>
      <vt:lpstr>Which of the following allow preemption</vt:lpstr>
      <vt:lpstr>What (one) granularity of process synchronization would benefit most from adding additional core(s) to a system</vt:lpstr>
      <vt:lpstr>PowerPoint Presentation</vt:lpstr>
      <vt:lpstr>Explain why increasing the number of threads beyond the number of physical cores/processors leads to decreasing speedup values.</vt:lpstr>
      <vt:lpstr>A soft real-time task must meet its deadline, whereas a hard real-time task’s deadline is desirable, but not mandatory</vt:lpstr>
      <vt:lpstr>Which two characteristics account for the time to receive and respond to an interrupt in a real-time system</vt:lpstr>
      <vt:lpstr>Deadline scheduling can schedule to a “start by” deadline or a “finish by” deadline</vt:lpstr>
      <vt:lpstr>PowerPoint Presentation</vt:lpstr>
      <vt:lpstr>RMS Scheduling – 3 periodic tasks</vt:lpstr>
      <vt:lpstr>RMS Scheduling – 2 periodic tasks</vt:lpstr>
      <vt:lpstr>Priority _____ refers to the situation of a high priority process waiting for a low priority process to complete </vt:lpstr>
      <vt:lpstr>Priority Inversion</vt:lpstr>
      <vt:lpstr>Priority Inheritance</vt:lpstr>
      <vt:lpstr>How many user-selectable priority levels are available within Windows</vt:lpstr>
      <vt:lpstr>On spindle-based hard drives, the SCAN algorithm attempts to reduce </vt:lpstr>
      <vt:lpstr>Direct Memory Access can incorporate a separate bus to perform I/O</vt:lpstr>
      <vt:lpstr>Which has the best opportunity for increased performance</vt:lpstr>
      <vt:lpstr>When would a priority-based disk access approach be most appropriate</vt:lpstr>
      <vt:lpstr>Which 2 are the most used RAID configurations in consumer systems</vt:lpstr>
      <vt:lpstr>What granularities of process synchronization would be well suited for executing in a cluster environment</vt:lpstr>
      <vt:lpstr>Memory segmentation is visible to the programmer but paging is transparent</vt:lpstr>
      <vt:lpstr>PowerPoint Presentation</vt:lpstr>
    </vt:vector>
  </TitlesOfParts>
  <Company>Missouri University of Science and Technology</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Joe Miner</dc:creator>
  <cp:lastModifiedBy>Mike Gosnell</cp:lastModifiedBy>
  <cp:revision>241</cp:revision>
  <dcterms:created xsi:type="dcterms:W3CDTF">2011-01-20T20:51:22Z</dcterms:created>
  <dcterms:modified xsi:type="dcterms:W3CDTF">2016-06-08T07:16:28Z</dcterms:modified>
</cp:coreProperties>
</file>

<file path=docProps/thumbnail.jpeg>
</file>